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1" r:id="rId2"/>
  </p:sldMasterIdLst>
  <p:notesMasterIdLst>
    <p:notesMasterId r:id="rId35"/>
  </p:notesMasterIdLst>
  <p:sldIdLst>
    <p:sldId id="263" r:id="rId3"/>
    <p:sldId id="293" r:id="rId4"/>
    <p:sldId id="274" r:id="rId5"/>
    <p:sldId id="273" r:id="rId6"/>
    <p:sldId id="277" r:id="rId7"/>
    <p:sldId id="278" r:id="rId8"/>
    <p:sldId id="284" r:id="rId9"/>
    <p:sldId id="285" r:id="rId10"/>
    <p:sldId id="287" r:id="rId11"/>
    <p:sldId id="288" r:id="rId12"/>
    <p:sldId id="290" r:id="rId13"/>
    <p:sldId id="291" r:id="rId14"/>
    <p:sldId id="289" r:id="rId15"/>
    <p:sldId id="286" r:id="rId16"/>
    <p:sldId id="276" r:id="rId17"/>
    <p:sldId id="275" r:id="rId18"/>
    <p:sldId id="294" r:id="rId19"/>
    <p:sldId id="279" r:id="rId20"/>
    <p:sldId id="257" r:id="rId21"/>
    <p:sldId id="282" r:id="rId22"/>
    <p:sldId id="283" r:id="rId23"/>
    <p:sldId id="280" r:id="rId24"/>
    <p:sldId id="264" r:id="rId25"/>
    <p:sldId id="265" r:id="rId26"/>
    <p:sldId id="266" r:id="rId27"/>
    <p:sldId id="267" r:id="rId28"/>
    <p:sldId id="268" r:id="rId29"/>
    <p:sldId id="269" r:id="rId30"/>
    <p:sldId id="270" r:id="rId31"/>
    <p:sldId id="271" r:id="rId32"/>
    <p:sldId id="272" r:id="rId33"/>
    <p:sldId id="295"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tkins, Nicholas (DG-STL-HQ)" initials="WN(" lastIdx="8" clrIdx="0">
    <p:extLst>
      <p:ext uri="{19B8F6BF-5375-455C-9EA6-DF929625EA0E}">
        <p15:presenceInfo xmlns:p15="http://schemas.microsoft.com/office/powerpoint/2012/main" userId="S-1-5-21-515406610-965498314-9522986-1577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0" autoAdjust="0"/>
    <p:restoredTop sz="87290" autoAdjust="0"/>
  </p:normalViewPr>
  <p:slideViewPr>
    <p:cSldViewPr snapToGrid="0">
      <p:cViewPr varScale="1">
        <p:scale>
          <a:sx n="93" d="100"/>
          <a:sy n="93" d="100"/>
        </p:scale>
        <p:origin x="100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64841-6309-47B7-B37C-5DD5F891C408}" type="datetimeFigureOut">
              <a:rPr lang="en-US" smtClean="0"/>
              <a:t>3/17/2019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80FA2-A9D1-471B-9E62-54FBAB02FF69}" type="slidenum">
              <a:rPr lang="en-US" smtClean="0"/>
              <a:t>‹#›</a:t>
            </a:fld>
            <a:endParaRPr lang="en-US"/>
          </a:p>
        </p:txBody>
      </p:sp>
    </p:spTree>
    <p:extLst>
      <p:ext uri="{BB962C8B-B14F-4D97-AF65-F5344CB8AC3E}">
        <p14:creationId xmlns:p14="http://schemas.microsoft.com/office/powerpoint/2010/main" val="174545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2252D4-A0FF-4CAB-B7E4-5DC9F1600C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990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cs typeface="Tahoma" panose="020B0604030504040204" pitchFamily="34" charset="0"/>
              </a:rPr>
              <a:t>Teams operating within their scope space with appropriate education, experience, and pre-qualification lessen risk associated with project execution.</a:t>
            </a:r>
          </a:p>
          <a:p>
            <a:endParaRPr lang="en-US" dirty="0"/>
          </a:p>
        </p:txBody>
      </p:sp>
      <p:sp>
        <p:nvSpPr>
          <p:cNvPr id="4" name="Slide Number Placeholder 3"/>
          <p:cNvSpPr>
            <a:spLocks noGrp="1"/>
          </p:cNvSpPr>
          <p:nvPr>
            <p:ph type="sldNum" sz="quarter" idx="10"/>
          </p:nvPr>
        </p:nvSpPr>
        <p:spPr/>
        <p:txBody>
          <a:bodyPr/>
          <a:lstStyle/>
          <a:p>
            <a:fld id="{B3480FA2-A9D1-471B-9E62-54FBAB02FF69}" type="slidenum">
              <a:rPr lang="en-US" smtClean="0"/>
              <a:t>23</a:t>
            </a:fld>
            <a:endParaRPr lang="en-US"/>
          </a:p>
        </p:txBody>
      </p:sp>
    </p:spTree>
    <p:extLst>
      <p:ext uri="{BB962C8B-B14F-4D97-AF65-F5344CB8AC3E}">
        <p14:creationId xmlns:p14="http://schemas.microsoft.com/office/powerpoint/2010/main" val="94100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When should</a:t>
            </a:r>
            <a:r>
              <a:rPr lang="en-US" baseline="0" dirty="0" smtClean="0"/>
              <a:t> the JHA’s be performed? A: Generally, performed on a shift basis for activities/tasks regardless of risk. </a:t>
            </a:r>
          </a:p>
          <a:p>
            <a:pPr marL="171450" indent="-171450">
              <a:buFontTx/>
              <a:buChar char="-"/>
            </a:pPr>
            <a:r>
              <a:rPr lang="en-US" baseline="0" dirty="0" smtClean="0"/>
              <a:t>Planning for Prevention</a:t>
            </a:r>
            <a:endParaRPr lang="en-US" dirty="0"/>
          </a:p>
        </p:txBody>
      </p:sp>
      <p:sp>
        <p:nvSpPr>
          <p:cNvPr id="4" name="Slide Number Placeholder 3"/>
          <p:cNvSpPr>
            <a:spLocks noGrp="1"/>
          </p:cNvSpPr>
          <p:nvPr>
            <p:ph type="sldNum" sz="quarter" idx="10"/>
          </p:nvPr>
        </p:nvSpPr>
        <p:spPr/>
        <p:txBody>
          <a:bodyPr/>
          <a:lstStyle/>
          <a:p>
            <a:fld id="{B3480FA2-A9D1-471B-9E62-54FBAB02FF69}" type="slidenum">
              <a:rPr lang="en-US" smtClean="0"/>
              <a:t>27</a:t>
            </a:fld>
            <a:endParaRPr lang="en-US"/>
          </a:p>
        </p:txBody>
      </p:sp>
    </p:spTree>
    <p:extLst>
      <p:ext uri="{BB962C8B-B14F-4D97-AF65-F5344CB8AC3E}">
        <p14:creationId xmlns:p14="http://schemas.microsoft.com/office/powerpoint/2010/main" val="178590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Past contractor performance/compliance.</a:t>
            </a:r>
            <a:endParaRPr lang="en-US" dirty="0"/>
          </a:p>
        </p:txBody>
      </p:sp>
      <p:sp>
        <p:nvSpPr>
          <p:cNvPr id="4" name="Slide Number Placeholder 3"/>
          <p:cNvSpPr>
            <a:spLocks noGrp="1"/>
          </p:cNvSpPr>
          <p:nvPr>
            <p:ph type="sldNum" sz="quarter" idx="10"/>
          </p:nvPr>
        </p:nvSpPr>
        <p:spPr/>
        <p:txBody>
          <a:bodyPr/>
          <a:lstStyle/>
          <a:p>
            <a:fld id="{B3480FA2-A9D1-471B-9E62-54FBAB02FF69}" type="slidenum">
              <a:rPr lang="en-US" smtClean="0"/>
              <a:t>31</a:t>
            </a:fld>
            <a:endParaRPr lang="en-US"/>
          </a:p>
        </p:txBody>
      </p:sp>
    </p:spTree>
    <p:extLst>
      <p:ext uri="{BB962C8B-B14F-4D97-AF65-F5344CB8AC3E}">
        <p14:creationId xmlns:p14="http://schemas.microsoft.com/office/powerpoint/2010/main" val="3448690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G Content 1">
    <p:spTree>
      <p:nvGrpSpPr>
        <p:cNvPr id="1" name=""/>
        <p:cNvGrpSpPr/>
        <p:nvPr/>
      </p:nvGrpSpPr>
      <p:grpSpPr>
        <a:xfrm>
          <a:off x="0" y="0"/>
          <a:ext cx="0" cy="0"/>
          <a:chOff x="0" y="0"/>
          <a:chExt cx="0" cy="0"/>
        </a:xfrm>
      </p:grpSpPr>
      <p:sp>
        <p:nvSpPr>
          <p:cNvPr id="8" name="Text Placeholder 2"/>
          <p:cNvSpPr>
            <a:spLocks noGrp="1"/>
          </p:cNvSpPr>
          <p:nvPr>
            <p:ph idx="1"/>
          </p:nvPr>
        </p:nvSpPr>
        <p:spPr>
          <a:xfrm>
            <a:off x="457200" y="1057870"/>
            <a:ext cx="8229600" cy="4998128"/>
          </a:xfrm>
          <a:prstGeom prst="rect">
            <a:avLst/>
          </a:prstGeom>
        </p:spPr>
        <p:txBody>
          <a:bodyPr vert="horz" lIns="91440" tIns="45720" rIns="91440" bIns="45720" rtlCol="0">
            <a:noAutofit/>
          </a:bodyPr>
          <a:lstStyle>
            <a:lvl1pPr>
              <a:buClr>
                <a:srgbClr val="B20838"/>
              </a:buClr>
              <a:defRPr>
                <a:solidFill>
                  <a:srgbClr val="373A36"/>
                </a:solidFill>
              </a:defRPr>
            </a:lvl1pPr>
            <a:lvl2pPr>
              <a:buClr>
                <a:srgbClr val="B20838"/>
              </a:buClr>
              <a:defRPr>
                <a:solidFill>
                  <a:srgbClr val="373A36"/>
                </a:solidFill>
              </a:defRPr>
            </a:lvl2pPr>
            <a:lvl3pPr>
              <a:buClr>
                <a:srgbClr val="B20838"/>
              </a:buClr>
              <a:defRPr>
                <a:solidFill>
                  <a:srgbClr val="373A36"/>
                </a:solidFill>
              </a:defRPr>
            </a:lvl3pPr>
            <a:lvl4pPr>
              <a:buClr>
                <a:srgbClr val="B20838"/>
              </a:buClr>
              <a:defRPr>
                <a:solidFill>
                  <a:srgbClr val="373A36"/>
                </a:solidFill>
              </a:defRPr>
            </a:lvl4pPr>
            <a:lvl5pPr>
              <a:buClr>
                <a:srgbClr val="B20838"/>
              </a:buClr>
              <a:defRPr>
                <a:solidFill>
                  <a:srgbClr val="373A3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1"/>
          <p:cNvSpPr>
            <a:spLocks noGrp="1"/>
          </p:cNvSpPr>
          <p:nvPr>
            <p:ph type="title"/>
          </p:nvPr>
        </p:nvSpPr>
        <p:spPr>
          <a:xfrm>
            <a:off x="466077" y="266040"/>
            <a:ext cx="8229600" cy="639762"/>
          </a:xfrm>
          <a:prstGeom prst="rect">
            <a:avLst/>
          </a:prstGeom>
        </p:spPr>
        <p:txBody>
          <a:bodyPr vert="horz" lIns="91440" tIns="45720" rIns="91440" bIns="45720" rtlCol="0" anchor="ctr">
            <a:noAutofit/>
          </a:bodyPr>
          <a:lstStyle>
            <a:lvl1pPr>
              <a:defRPr>
                <a:solidFill>
                  <a:srgbClr val="373A36"/>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518153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G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8584"/>
            <a:ext cx="8229600" cy="497149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6" name="Straight Connector 5"/>
          <p:cNvCxnSpPr/>
          <p:nvPr userDrawn="1"/>
        </p:nvCxnSpPr>
        <p:spPr>
          <a:xfrm>
            <a:off x="457200" y="958783"/>
            <a:ext cx="8229600" cy="0"/>
          </a:xfrm>
          <a:prstGeom prst="line">
            <a:avLst/>
          </a:prstGeom>
          <a:ln>
            <a:solidFill>
              <a:srgbClr val="B20838"/>
            </a:solidFill>
          </a:ln>
          <a:effectLst/>
        </p:spPr>
        <p:style>
          <a:lnRef idx="2">
            <a:schemeClr val="accent1"/>
          </a:lnRef>
          <a:fillRef idx="0">
            <a:schemeClr val="accent1"/>
          </a:fillRef>
          <a:effectRef idx="1">
            <a:schemeClr val="accent1"/>
          </a:effectRef>
          <a:fontRef idx="minor">
            <a:schemeClr val="tx1"/>
          </a:fontRef>
        </p:style>
      </p:cxnSp>
      <p:sp>
        <p:nvSpPr>
          <p:cNvPr id="5" name="Title Placeholder 1"/>
          <p:cNvSpPr>
            <a:spLocks noGrp="1"/>
          </p:cNvSpPr>
          <p:nvPr>
            <p:ph type="title"/>
          </p:nvPr>
        </p:nvSpPr>
        <p:spPr>
          <a:xfrm>
            <a:off x="466077" y="266040"/>
            <a:ext cx="8229600" cy="639762"/>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22041848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G Content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0010"/>
            <a:ext cx="4038600" cy="4971495"/>
          </a:xfrm>
          <a:prstGeom prst="rect">
            <a:avLst/>
          </a:prstGeom>
        </p:spPr>
        <p:txBody>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060010"/>
            <a:ext cx="4038600" cy="4971496"/>
          </a:xfrm>
          <a:prstGeom prst="rect">
            <a:avLst/>
          </a:prstGeom>
        </p:spPr>
        <p:txBody>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1"/>
          <p:cNvSpPr>
            <a:spLocks noGrp="1"/>
          </p:cNvSpPr>
          <p:nvPr>
            <p:ph type="title"/>
          </p:nvPr>
        </p:nvSpPr>
        <p:spPr>
          <a:xfrm>
            <a:off x="466077" y="266040"/>
            <a:ext cx="8229600" cy="639762"/>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38998405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G Blank Content">
    <p:spTree>
      <p:nvGrpSpPr>
        <p:cNvPr id="1" name=""/>
        <p:cNvGrpSpPr/>
        <p:nvPr/>
      </p:nvGrpSpPr>
      <p:grpSpPr>
        <a:xfrm>
          <a:off x="0" y="0"/>
          <a:ext cx="0" cy="0"/>
          <a:chOff x="0" y="0"/>
          <a:chExt cx="0" cy="0"/>
        </a:xfrm>
      </p:grpSpPr>
      <p:sp>
        <p:nvSpPr>
          <p:cNvPr id="3" name="Rectangle 2"/>
          <p:cNvSpPr/>
          <p:nvPr userDrawn="1"/>
        </p:nvSpPr>
        <p:spPr>
          <a:xfrm>
            <a:off x="135831" y="5820556"/>
            <a:ext cx="8788292" cy="9576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Placeholder 1"/>
          <p:cNvSpPr>
            <a:spLocks noGrp="1"/>
          </p:cNvSpPr>
          <p:nvPr>
            <p:ph type="title"/>
          </p:nvPr>
        </p:nvSpPr>
        <p:spPr>
          <a:xfrm>
            <a:off x="466077" y="266040"/>
            <a:ext cx="8229600" cy="639762"/>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4704650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G Divi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170004" y="2852608"/>
            <a:ext cx="4592613"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237644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42798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59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911881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10776" y="2765950"/>
            <a:ext cx="8503398" cy="1325563"/>
          </a:xfrm>
          <a:prstGeom prst="rect">
            <a:avLst/>
          </a:prstGeom>
        </p:spPr>
        <p:txBody>
          <a:bodyPr vert="horz" lIns="91440" tIns="45720" rIns="91440" bIns="45720" rtlCol="0" anchor="ctr">
            <a:normAutofit/>
          </a:bodyPr>
          <a:lstStyle/>
          <a:p>
            <a:pPr algn="r"/>
            <a:r>
              <a:rPr lang="en-US" sz="3200" b="1" dirty="0" smtClean="0">
                <a:solidFill>
                  <a:schemeClr val="bg1"/>
                </a:solidFill>
              </a:rPr>
              <a:t>Presentation Title</a:t>
            </a:r>
            <a:endParaRPr lang="en-US" sz="3200" b="1" dirty="0">
              <a:solidFill>
                <a:schemeClr val="bg1"/>
              </a:solidFill>
            </a:endParaRPr>
          </a:p>
        </p:txBody>
      </p:sp>
    </p:spTree>
    <p:extLst>
      <p:ext uri="{BB962C8B-B14F-4D97-AF65-F5344CB8AC3E}">
        <p14:creationId xmlns:p14="http://schemas.microsoft.com/office/powerpoint/2010/main" val="2737251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051918"/>
            <a:ext cx="9144000" cy="818802"/>
          </a:xfrm>
          <a:prstGeom prst="rect">
            <a:avLst/>
          </a:prstGeom>
        </p:spPr>
      </p:pic>
      <p:sp>
        <p:nvSpPr>
          <p:cNvPr id="7" name="Title Placeholder 1"/>
          <p:cNvSpPr>
            <a:spLocks noGrp="1"/>
          </p:cNvSpPr>
          <p:nvPr>
            <p:ph type="title"/>
          </p:nvPr>
        </p:nvSpPr>
        <p:spPr>
          <a:xfrm>
            <a:off x="466077" y="266040"/>
            <a:ext cx="8229600" cy="639762"/>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8" name="Text Placeholder 2"/>
          <p:cNvSpPr>
            <a:spLocks noGrp="1"/>
          </p:cNvSpPr>
          <p:nvPr>
            <p:ph type="body" idx="1"/>
          </p:nvPr>
        </p:nvSpPr>
        <p:spPr>
          <a:xfrm>
            <a:off x="457200" y="1056443"/>
            <a:ext cx="8229600" cy="4995475"/>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userDrawn="1"/>
        </p:nvCxnSpPr>
        <p:spPr>
          <a:xfrm>
            <a:off x="457200" y="958783"/>
            <a:ext cx="8229600" cy="0"/>
          </a:xfrm>
          <a:prstGeom prst="line">
            <a:avLst/>
          </a:prstGeom>
          <a:ln>
            <a:solidFill>
              <a:srgbClr val="B2083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3590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iming>
    <p:tnLst>
      <p:par>
        <p:cTn id="1" dur="indefinite" restart="never" nodeType="tmRoot"/>
      </p:par>
    </p:tnLst>
  </p:timing>
  <p:txStyles>
    <p:titleStyle>
      <a:lvl1pPr algn="ctr" defTabSz="457200" rtl="0" eaLnBrk="1" latinLnBrk="0" hangingPunct="1">
        <a:spcBef>
          <a:spcPct val="0"/>
        </a:spcBef>
        <a:buNone/>
        <a:defRPr sz="3600" b="1" kern="1200" baseline="0">
          <a:solidFill>
            <a:srgbClr val="373A36"/>
          </a:solidFill>
          <a:latin typeface="+mj-lt"/>
          <a:ea typeface="+mj-ea"/>
          <a:cs typeface="+mj-cs"/>
        </a:defRPr>
      </a:lvl1pPr>
    </p:titleStyle>
    <p:bodyStyle>
      <a:lvl1pPr marL="342900" indent="-342900" algn="l" defTabSz="457200" rtl="0" eaLnBrk="1" latinLnBrk="0" hangingPunct="1">
        <a:spcBef>
          <a:spcPct val="20000"/>
        </a:spcBef>
        <a:buClr>
          <a:srgbClr val="C00000"/>
        </a:buClr>
        <a:buFont typeface="Arial"/>
        <a:buChar char="•"/>
        <a:defRPr sz="2400" kern="1200" baseline="0">
          <a:solidFill>
            <a:srgbClr val="373A36"/>
          </a:solidFill>
          <a:latin typeface="+mn-lt"/>
          <a:ea typeface="+mn-ea"/>
          <a:cs typeface="+mn-cs"/>
        </a:defRPr>
      </a:lvl1pPr>
      <a:lvl2pPr marL="742950" indent="-285750" algn="l" defTabSz="457200" rtl="0" eaLnBrk="1" latinLnBrk="0" hangingPunct="1">
        <a:spcBef>
          <a:spcPct val="20000"/>
        </a:spcBef>
        <a:buClr>
          <a:srgbClr val="C00000"/>
        </a:buClr>
        <a:buFont typeface="Arial"/>
        <a:buChar char="–"/>
        <a:defRPr sz="2000" kern="1200" baseline="0">
          <a:solidFill>
            <a:srgbClr val="373A36"/>
          </a:solidFill>
          <a:latin typeface="+mn-lt"/>
          <a:ea typeface="+mn-ea"/>
          <a:cs typeface="+mn-cs"/>
        </a:defRPr>
      </a:lvl2pPr>
      <a:lvl3pPr marL="1143000" indent="-228600" algn="l" defTabSz="457200" rtl="0" eaLnBrk="1" latinLnBrk="0" hangingPunct="1">
        <a:spcBef>
          <a:spcPct val="20000"/>
        </a:spcBef>
        <a:buClr>
          <a:srgbClr val="C00000"/>
        </a:buClr>
        <a:buFont typeface="Arial"/>
        <a:buChar char="•"/>
        <a:defRPr sz="1600" kern="1200" baseline="0">
          <a:solidFill>
            <a:srgbClr val="373A36"/>
          </a:solidFill>
          <a:latin typeface="+mn-lt"/>
          <a:ea typeface="+mn-ea"/>
          <a:cs typeface="+mn-cs"/>
        </a:defRPr>
      </a:lvl3pPr>
      <a:lvl4pPr marL="1600200" indent="-228600" algn="l" defTabSz="457200" rtl="0" eaLnBrk="1" latinLnBrk="0" hangingPunct="1">
        <a:spcBef>
          <a:spcPct val="20000"/>
        </a:spcBef>
        <a:buClr>
          <a:srgbClr val="C00000"/>
        </a:buClr>
        <a:buFont typeface="Arial"/>
        <a:buChar char="–"/>
        <a:defRPr sz="1200" kern="1200" baseline="0">
          <a:solidFill>
            <a:srgbClr val="373A36"/>
          </a:solidFill>
          <a:latin typeface="+mn-lt"/>
          <a:ea typeface="+mn-ea"/>
          <a:cs typeface="+mn-cs"/>
        </a:defRPr>
      </a:lvl4pPr>
      <a:lvl5pPr marL="2057400" indent="-228600" algn="l" defTabSz="457200" rtl="0" eaLnBrk="1" latinLnBrk="0" hangingPunct="1">
        <a:spcBef>
          <a:spcPct val="20000"/>
        </a:spcBef>
        <a:buClr>
          <a:srgbClr val="C00000"/>
        </a:buClr>
        <a:buFont typeface="Arial"/>
        <a:buChar char="»"/>
        <a:defRPr sz="1200" kern="1200" baseline="0">
          <a:solidFill>
            <a:srgbClr val="373A3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
        <p:nvSpPr>
          <p:cNvPr id="2" name="Title Placeholder 1"/>
          <p:cNvSpPr>
            <a:spLocks noGrp="1"/>
          </p:cNvSpPr>
          <p:nvPr>
            <p:ph type="title"/>
          </p:nvPr>
        </p:nvSpPr>
        <p:spPr>
          <a:xfrm>
            <a:off x="310776" y="2765950"/>
            <a:ext cx="8503398" cy="1325563"/>
          </a:xfrm>
          <a:prstGeom prst="rect">
            <a:avLst/>
          </a:prstGeom>
        </p:spPr>
        <p:txBody>
          <a:bodyPr vert="horz" lIns="91440" tIns="45720" rIns="91440" bIns="45720" rtlCol="0" anchor="ctr">
            <a:normAutofit/>
          </a:bodyPr>
          <a:lstStyle/>
          <a:p>
            <a:pPr algn="r"/>
            <a:r>
              <a:rPr lang="en-US" sz="3200" b="1" dirty="0" smtClean="0">
                <a:solidFill>
                  <a:schemeClr val="bg1"/>
                </a:solidFill>
              </a:rPr>
              <a:t>Presentation Title</a:t>
            </a:r>
            <a:endParaRPr lang="en-US" sz="3200" b="1" dirty="0">
              <a:solidFill>
                <a:schemeClr val="bg1"/>
              </a:solidFill>
            </a:endParaRPr>
          </a:p>
        </p:txBody>
      </p:sp>
    </p:spTree>
    <p:extLst>
      <p:ext uri="{BB962C8B-B14F-4D97-AF65-F5344CB8AC3E}">
        <p14:creationId xmlns:p14="http://schemas.microsoft.com/office/powerpoint/2010/main" val="600960018"/>
      </p:ext>
    </p:extLst>
  </p:cSld>
  <p:clrMap bg1="lt1" tx1="dk1" bg2="lt2" tx2="dk2" accent1="accent1" accent2="accent2" accent3="accent3" accent4="accent4" accent5="accent5" accent6="accent6" hlink="hlink" folHlink="folHlink"/>
  <p:sldLayoutIdLst>
    <p:sldLayoutId id="2147483682" r:id="rId1"/>
  </p:sldLayoutIdLst>
  <p:txStyles>
    <p:titleStyle>
      <a:lvl1pPr algn="r" defTabSz="914400" rtl="0" eaLnBrk="1" latinLnBrk="0" hangingPunct="1">
        <a:lnSpc>
          <a:spcPct val="90000"/>
        </a:lnSpc>
        <a:spcBef>
          <a:spcPct val="0"/>
        </a:spcBef>
        <a:buNone/>
        <a:defRPr sz="3200" b="1" i="0" kern="1200" baseline="0">
          <a:solidFill>
            <a:schemeClr val="bg1"/>
          </a:solidFill>
          <a:latin typeface="Calibri"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cid:265077a9-69c7-4a39-b731-c6ebeedc99f7@namprd05.prod.outlook.com" TargetMode="Externa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414" y="2884528"/>
            <a:ext cx="851769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smtClean="0">
                <a:ln>
                  <a:noFill/>
                </a:ln>
                <a:solidFill>
                  <a:prstClr val="white"/>
                </a:solidFill>
                <a:effectLst/>
                <a:uLnTx/>
                <a:uFillTx/>
                <a:latin typeface="Calibri" panose="020F0502020204030204"/>
                <a:ea typeface="+mn-ea"/>
                <a:cs typeface="+mn-cs"/>
              </a:rPr>
              <a:t>S.E.N.Y. – Professional Development Conference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baseline="0" dirty="0" smtClean="0">
                <a:solidFill>
                  <a:prstClr val="white"/>
                </a:solidFill>
                <a:latin typeface="Calibri" panose="020F0502020204030204"/>
              </a:rPr>
              <a:t>Construction</a:t>
            </a:r>
            <a:r>
              <a:rPr lang="en-US" sz="3200" b="1" dirty="0" smtClean="0">
                <a:solidFill>
                  <a:prstClr val="white"/>
                </a:solidFill>
                <a:latin typeface="Calibri" panose="020F0502020204030204"/>
              </a:rPr>
              <a:t> Safety 360</a:t>
            </a:r>
            <a:endPar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19414" y="5649238"/>
            <a:ext cx="8517697" cy="369332"/>
          </a:xfrm>
          <a:prstGeom prst="rect">
            <a:avLst/>
          </a:prstGeom>
          <a:noFill/>
        </p:spPr>
        <p:txBody>
          <a:bodyPr wrap="square" rtlCol="0">
            <a:spAutoFit/>
          </a:bodyPr>
          <a:lstStyle/>
          <a:p>
            <a:pPr algn="ctr"/>
            <a:r>
              <a:rPr lang="en-US" dirty="0" smtClean="0"/>
              <a:t>James Dickerson – Engineering Manager, DG-New York</a:t>
            </a:r>
            <a:endParaRPr lang="en-US" dirty="0"/>
          </a:p>
        </p:txBody>
      </p:sp>
      <p:sp>
        <p:nvSpPr>
          <p:cNvPr id="3" name="TextBox 2"/>
          <p:cNvSpPr txBox="1"/>
          <p:nvPr/>
        </p:nvSpPr>
        <p:spPr>
          <a:xfrm>
            <a:off x="2718148" y="6237962"/>
            <a:ext cx="3319397" cy="369332"/>
          </a:xfrm>
          <a:prstGeom prst="rect">
            <a:avLst/>
          </a:prstGeom>
          <a:noFill/>
        </p:spPr>
        <p:txBody>
          <a:bodyPr wrap="square" rtlCol="0">
            <a:spAutoFit/>
          </a:bodyPr>
          <a:lstStyle/>
          <a:p>
            <a:pPr algn="ctr"/>
            <a:r>
              <a:rPr lang="en-US" dirty="0" smtClean="0"/>
              <a:t>March 19, 2019</a:t>
            </a:r>
            <a:endParaRPr lang="en-US" dirty="0"/>
          </a:p>
        </p:txBody>
      </p:sp>
    </p:spTree>
    <p:extLst>
      <p:ext uri="{BB962C8B-B14F-4D97-AF65-F5344CB8AC3E}">
        <p14:creationId xmlns:p14="http://schemas.microsoft.com/office/powerpoint/2010/main" val="4080831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noGrp="1"/>
          </p:cNvSpPr>
          <p:nvPr>
            <p:ph type="title"/>
          </p:nvPr>
        </p:nvSpPr>
        <p:spPr>
          <a:xfrm>
            <a:off x="428445" y="533400"/>
            <a:ext cx="8077200" cy="461665"/>
          </a:xfrm>
          <a:prstGeom prst="rect">
            <a:avLst/>
          </a:prstGeom>
          <a:noFill/>
        </p:spPr>
        <p:txBody>
          <a:bodyPr wrap="square" rtlCol="0">
            <a:spAutoFit/>
          </a:bodyPr>
          <a:lstStyle/>
          <a:p>
            <a:pPr algn="l" fontAlgn="base">
              <a:spcBef>
                <a:spcPct val="0"/>
              </a:spcBef>
              <a:spcAft>
                <a:spcPct val="0"/>
              </a:spcAft>
              <a:tabLst>
                <a:tab pos="6629400" algn="r"/>
              </a:tabLst>
            </a:pPr>
            <a:r>
              <a:rPr lang="en-US" sz="2400" b="1" dirty="0" smtClean="0">
                <a:solidFill>
                  <a:srgbClr val="000000"/>
                </a:solidFill>
                <a:latin typeface="Calibri" pitchFamily="34" charset="0"/>
              </a:rPr>
              <a:t>Dairy (Fluid Milk)– Facility Design Services </a:t>
            </a:r>
            <a:endParaRPr lang="en-US" sz="2400" b="1" dirty="0">
              <a:solidFill>
                <a:srgbClr val="000000"/>
              </a:solidFill>
              <a:latin typeface="Calibri" pitchFamily="34" charset="0"/>
            </a:endParaRPr>
          </a:p>
        </p:txBody>
      </p:sp>
      <p:pic>
        <p:nvPicPr>
          <p:cNvPr id="20" name="Picture 6" descr="West Lynn Cramery Aerial.bmp"/>
          <p:cNvPicPr>
            <a:picLocks noChangeAspect="1"/>
          </p:cNvPicPr>
          <p:nvPr/>
        </p:nvPicPr>
        <p:blipFill rotWithShape="1">
          <a:blip r:embed="rId2">
            <a:extLst>
              <a:ext uri="{28A0092B-C50C-407E-A947-70E740481C1C}">
                <a14:useLocalDpi xmlns:a14="http://schemas.microsoft.com/office/drawing/2010/main" val="0"/>
              </a:ext>
            </a:extLst>
          </a:blip>
          <a:srcRect l="24309" r="11918"/>
          <a:stretch/>
        </p:blipFill>
        <p:spPr bwMode="auto">
          <a:xfrm>
            <a:off x="428445" y="2846695"/>
            <a:ext cx="4372155" cy="296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0680" y="1584361"/>
            <a:ext cx="3453765" cy="151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descr="GARELI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6126" y="3415175"/>
            <a:ext cx="3928319" cy="2399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6"/>
          <p:cNvSpPr>
            <a:spLocks noChangeArrowheads="1"/>
          </p:cNvSpPr>
          <p:nvPr/>
        </p:nvSpPr>
        <p:spPr bwMode="auto">
          <a:xfrm>
            <a:off x="456887" y="1066800"/>
            <a:ext cx="494647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buFont typeface="Monotype Sorts" pitchFamily="2" charset="2"/>
              <a:buNone/>
            </a:pPr>
            <a:r>
              <a:rPr lang="en-US" sz="1600" b="1" u="sng" smtClean="0">
                <a:solidFill>
                  <a:srgbClr val="000000"/>
                </a:solidFill>
                <a:latin typeface="+mj-lt"/>
                <a:cs typeface="Arial" pitchFamily="34" charset="0"/>
              </a:rPr>
              <a:t>Scope:</a:t>
            </a:r>
            <a:endParaRPr lang="en-US" sz="1600" b="1" u="sng" dirty="0">
              <a:solidFill>
                <a:srgbClr val="000000"/>
              </a:solidFill>
              <a:latin typeface="+mj-lt"/>
              <a:cs typeface="Arial" pitchFamily="34" charset="0"/>
            </a:endParaRPr>
          </a:p>
          <a:p>
            <a:pPr marL="174625" lvl="1" indent="-174625">
              <a:spcBef>
                <a:spcPts val="0"/>
              </a:spcBef>
              <a:buClr>
                <a:srgbClr val="9E1B34"/>
              </a:buClr>
              <a:buSzPct val="135000"/>
              <a:buFontTx/>
              <a:buChar char="•"/>
            </a:pPr>
            <a:r>
              <a:rPr lang="en-US" sz="1400" dirty="0" smtClean="0">
                <a:solidFill>
                  <a:prstClr val="black"/>
                </a:solidFill>
                <a:latin typeface="+mj-lt"/>
                <a:cs typeface="Arial" pitchFamily="34" charset="0"/>
              </a:rPr>
              <a:t>Over 100 projects at multiple facilities since 1985</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Engineering Studies, Master Planning, Design and Construction Management Services for </a:t>
            </a:r>
            <a:r>
              <a:rPr lang="en-US" sz="1400" dirty="0" smtClean="0">
                <a:solidFill>
                  <a:prstClr val="black"/>
                </a:solidFill>
                <a:latin typeface="+mj-lt"/>
                <a:cs typeface="Arial" pitchFamily="34" charset="0"/>
              </a:rPr>
              <a:t>coolers</a:t>
            </a:r>
            <a:r>
              <a:rPr lang="en-US" sz="1400" dirty="0">
                <a:solidFill>
                  <a:prstClr val="black"/>
                </a:solidFill>
                <a:latin typeface="+mj-lt"/>
                <a:cs typeface="Arial" pitchFamily="34" charset="0"/>
              </a:rPr>
              <a:t>, freezers, boiler room, waste treatment, refrigeration systems, production line improvements and cream buildings.</a:t>
            </a:r>
          </a:p>
          <a:p>
            <a:pPr marL="174625" lvl="1" indent="-174625">
              <a:spcBef>
                <a:spcPts val="0"/>
              </a:spcBef>
              <a:buClr>
                <a:srgbClr val="9E1B34"/>
              </a:buClr>
              <a:buSzPct val="135000"/>
              <a:buFontTx/>
              <a:buChar char="•"/>
            </a:pPr>
            <a:r>
              <a:rPr lang="en-US" sz="1400" dirty="0" smtClean="0">
                <a:solidFill>
                  <a:prstClr val="black"/>
                </a:solidFill>
                <a:latin typeface="+mj-lt"/>
                <a:cs typeface="Arial" pitchFamily="34" charset="0"/>
              </a:rPr>
              <a:t>Facility </a:t>
            </a:r>
            <a:r>
              <a:rPr lang="en-US" sz="1400" dirty="0">
                <a:solidFill>
                  <a:prstClr val="black"/>
                </a:solidFill>
                <a:latin typeface="+mj-lt"/>
                <a:cs typeface="Arial" pitchFamily="34" charset="0"/>
              </a:rPr>
              <a:t>Planning, Engineering, Construction Management</a:t>
            </a:r>
          </a:p>
        </p:txBody>
      </p:sp>
    </p:spTree>
    <p:extLst>
      <p:ext uri="{BB962C8B-B14F-4D97-AF65-F5344CB8AC3E}">
        <p14:creationId xmlns:p14="http://schemas.microsoft.com/office/powerpoint/2010/main" val="2245656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noGrp="1"/>
          </p:cNvSpPr>
          <p:nvPr>
            <p:ph type="title"/>
          </p:nvPr>
        </p:nvSpPr>
        <p:spPr>
          <a:xfrm>
            <a:off x="395377" y="538491"/>
            <a:ext cx="8077200" cy="461665"/>
          </a:xfrm>
          <a:prstGeom prst="rect">
            <a:avLst/>
          </a:prstGeom>
          <a:noFill/>
        </p:spPr>
        <p:txBody>
          <a:bodyPr wrap="square" rtlCol="0">
            <a:spAutoFit/>
          </a:bodyPr>
          <a:lstStyle/>
          <a:p>
            <a:pPr algn="l" fontAlgn="base">
              <a:spcBef>
                <a:spcPct val="0"/>
              </a:spcBef>
              <a:spcAft>
                <a:spcPct val="0"/>
              </a:spcAft>
              <a:tabLst>
                <a:tab pos="6629400" algn="r"/>
              </a:tabLst>
            </a:pPr>
            <a:r>
              <a:rPr lang="en-US" sz="2400" b="1" dirty="0" smtClean="0">
                <a:solidFill>
                  <a:srgbClr val="000000"/>
                </a:solidFill>
                <a:latin typeface="Calibri" pitchFamily="34" charset="0"/>
              </a:rPr>
              <a:t>Wine – Total Operational Solution </a:t>
            </a:r>
            <a:endParaRPr lang="en-US" sz="2400" b="1" dirty="0">
              <a:solidFill>
                <a:srgbClr val="000000"/>
              </a:solidFill>
              <a:latin typeface="Calibri" pitchFamily="34" charset="0"/>
            </a:endParaRPr>
          </a:p>
        </p:txBody>
      </p:sp>
      <p:sp>
        <p:nvSpPr>
          <p:cNvPr id="28" name="Text Box 6"/>
          <p:cNvSpPr txBox="1">
            <a:spLocks noChangeArrowheads="1"/>
          </p:cNvSpPr>
          <p:nvPr/>
        </p:nvSpPr>
        <p:spPr bwMode="auto">
          <a:xfrm>
            <a:off x="401597" y="1017377"/>
            <a:ext cx="838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buClrTx/>
              <a:buSzTx/>
              <a:buFontTx/>
              <a:buNone/>
            </a:pPr>
            <a:r>
              <a:rPr lang="en-US" sz="1600" b="1" dirty="0" smtClean="0">
                <a:solidFill>
                  <a:prstClr val="black"/>
                </a:solidFill>
                <a:latin typeface="+mj-lt"/>
              </a:rPr>
              <a:t>Greenfield Wine Production Facility </a:t>
            </a:r>
            <a:endParaRPr lang="en-US" sz="1600" b="1" dirty="0">
              <a:solidFill>
                <a:prstClr val="black"/>
              </a:solidFill>
              <a:latin typeface="+mj-lt"/>
            </a:endParaRPr>
          </a:p>
        </p:txBody>
      </p:sp>
      <p:sp>
        <p:nvSpPr>
          <p:cNvPr id="42" name="Rectangle 16"/>
          <p:cNvSpPr>
            <a:spLocks noChangeArrowheads="1"/>
          </p:cNvSpPr>
          <p:nvPr/>
        </p:nvSpPr>
        <p:spPr bwMode="auto">
          <a:xfrm>
            <a:off x="395377" y="1355931"/>
            <a:ext cx="4267200"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buFont typeface="Monotype Sorts" pitchFamily="2" charset="2"/>
              <a:buNone/>
            </a:pPr>
            <a:r>
              <a:rPr lang="en-US" sz="1600" b="1" u="sng" dirty="0">
                <a:solidFill>
                  <a:srgbClr val="000000"/>
                </a:solidFill>
                <a:latin typeface="+mj-lt"/>
                <a:cs typeface="Arial" pitchFamily="34" charset="0"/>
              </a:rPr>
              <a:t>Project </a:t>
            </a:r>
            <a:r>
              <a:rPr lang="en-US" sz="1600" b="1" u="sng" dirty="0" smtClean="0">
                <a:solidFill>
                  <a:srgbClr val="000000"/>
                </a:solidFill>
                <a:latin typeface="+mj-lt"/>
                <a:cs typeface="Arial" pitchFamily="34" charset="0"/>
              </a:rPr>
              <a:t>Scope:</a:t>
            </a:r>
            <a:endParaRPr lang="en-US" sz="1600" b="1" u="sng" dirty="0">
              <a:solidFill>
                <a:srgbClr val="000000"/>
              </a:solidFill>
              <a:latin typeface="+mj-lt"/>
              <a:cs typeface="Arial" pitchFamily="34" charset="0"/>
            </a:endParaRP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New 660,000 </a:t>
            </a:r>
            <a:r>
              <a:rPr lang="en-US" sz="1400" dirty="0" smtClean="0">
                <a:solidFill>
                  <a:prstClr val="black"/>
                </a:solidFill>
                <a:latin typeface="+mj-lt"/>
                <a:cs typeface="Arial" pitchFamily="34" charset="0"/>
              </a:rPr>
              <a:t>ft</a:t>
            </a:r>
            <a:r>
              <a:rPr lang="en-US" sz="1400" baseline="30000" dirty="0" smtClean="0">
                <a:solidFill>
                  <a:prstClr val="black"/>
                </a:solidFill>
                <a:latin typeface="+mj-lt"/>
                <a:cs typeface="Arial" pitchFamily="34" charset="0"/>
              </a:rPr>
              <a:t>2</a:t>
            </a:r>
            <a:r>
              <a:rPr lang="en-US" sz="1400" dirty="0" smtClean="0">
                <a:solidFill>
                  <a:prstClr val="black"/>
                </a:solidFill>
                <a:latin typeface="+mj-lt"/>
                <a:cs typeface="Arial" pitchFamily="34" charset="0"/>
              </a:rPr>
              <a:t> </a:t>
            </a:r>
            <a:r>
              <a:rPr lang="en-US" sz="1400" dirty="0">
                <a:solidFill>
                  <a:prstClr val="black"/>
                </a:solidFill>
                <a:latin typeface="+mj-lt"/>
                <a:cs typeface="Arial" pitchFamily="34" charset="0"/>
              </a:rPr>
              <a:t>Facility</a:t>
            </a:r>
          </a:p>
          <a:p>
            <a:pPr marL="631825" lvl="2" indent="-174625">
              <a:spcBef>
                <a:spcPts val="0"/>
              </a:spcBef>
              <a:buClr>
                <a:srgbClr val="9E1B34"/>
              </a:buClr>
              <a:buSzPct val="135000"/>
              <a:buFontTx/>
              <a:buChar char="•"/>
            </a:pPr>
            <a:r>
              <a:rPr lang="en-US" sz="1200" dirty="0">
                <a:solidFill>
                  <a:prstClr val="black"/>
                </a:solidFill>
                <a:latin typeface="+mj-lt"/>
                <a:cs typeface="Arial" pitchFamily="34" charset="0"/>
              </a:rPr>
              <a:t>260,000 </a:t>
            </a:r>
            <a:r>
              <a:rPr lang="en-US" sz="1200" dirty="0" smtClean="0">
                <a:solidFill>
                  <a:prstClr val="black"/>
                </a:solidFill>
                <a:latin typeface="+mj-lt"/>
                <a:cs typeface="Arial" pitchFamily="34" charset="0"/>
              </a:rPr>
              <a:t>ft</a:t>
            </a:r>
            <a:r>
              <a:rPr lang="en-US" sz="1200" baseline="30000" dirty="0">
                <a:solidFill>
                  <a:prstClr val="black"/>
                </a:solidFill>
                <a:latin typeface="+mj-lt"/>
                <a:cs typeface="Arial" pitchFamily="34" charset="0"/>
              </a:rPr>
              <a:t>2</a:t>
            </a:r>
            <a:r>
              <a:rPr lang="en-US" sz="1200" dirty="0" smtClean="0">
                <a:solidFill>
                  <a:prstClr val="black"/>
                </a:solidFill>
                <a:latin typeface="+mj-lt"/>
                <a:cs typeface="Arial" pitchFamily="34" charset="0"/>
              </a:rPr>
              <a:t> </a:t>
            </a:r>
            <a:r>
              <a:rPr lang="en-US" sz="1200" dirty="0">
                <a:solidFill>
                  <a:prstClr val="black"/>
                </a:solidFill>
                <a:latin typeface="+mj-lt"/>
                <a:cs typeface="Arial" pitchFamily="34" charset="0"/>
              </a:rPr>
              <a:t>Bottling Hall</a:t>
            </a:r>
          </a:p>
          <a:p>
            <a:pPr marL="631825" lvl="2" indent="-174625">
              <a:spcBef>
                <a:spcPts val="0"/>
              </a:spcBef>
              <a:buClr>
                <a:srgbClr val="9E1B34"/>
              </a:buClr>
              <a:buSzPct val="135000"/>
              <a:buFontTx/>
              <a:buChar char="•"/>
            </a:pPr>
            <a:r>
              <a:rPr lang="en-US" sz="1200" dirty="0">
                <a:solidFill>
                  <a:prstClr val="black"/>
                </a:solidFill>
                <a:latin typeface="+mj-lt"/>
                <a:cs typeface="Arial" pitchFamily="34" charset="0"/>
              </a:rPr>
              <a:t>400,000 </a:t>
            </a:r>
            <a:r>
              <a:rPr lang="en-US" sz="1200" dirty="0" smtClean="0">
                <a:solidFill>
                  <a:prstClr val="black"/>
                </a:solidFill>
                <a:latin typeface="+mj-lt"/>
                <a:cs typeface="Arial" pitchFamily="34" charset="0"/>
              </a:rPr>
              <a:t>ft</a:t>
            </a:r>
            <a:r>
              <a:rPr lang="en-US" sz="1200" baseline="30000" dirty="0" smtClean="0">
                <a:solidFill>
                  <a:prstClr val="black"/>
                </a:solidFill>
                <a:latin typeface="+mj-lt"/>
                <a:cs typeface="Arial" pitchFamily="34" charset="0"/>
              </a:rPr>
              <a:t>2</a:t>
            </a:r>
            <a:r>
              <a:rPr lang="en-US" sz="1200" dirty="0" smtClean="0">
                <a:solidFill>
                  <a:prstClr val="black"/>
                </a:solidFill>
                <a:latin typeface="+mj-lt"/>
                <a:cs typeface="Arial" pitchFamily="34" charset="0"/>
              </a:rPr>
              <a:t> </a:t>
            </a:r>
            <a:r>
              <a:rPr lang="en-US" sz="1200" dirty="0">
                <a:solidFill>
                  <a:prstClr val="black"/>
                </a:solidFill>
                <a:latin typeface="+mj-lt"/>
                <a:cs typeface="Arial" pitchFamily="34" charset="0"/>
              </a:rPr>
              <a:t>Warehouse &amp; Distribution Facilities </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4 Bottling Lines</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4 Process Systems from Bottling Cellar to Fillers</a:t>
            </a:r>
          </a:p>
          <a:p>
            <a:pPr>
              <a:spcBef>
                <a:spcPts val="600"/>
              </a:spcBef>
              <a:spcAft>
                <a:spcPts val="600"/>
              </a:spcAft>
              <a:buFont typeface="Monotype Sorts" pitchFamily="2" charset="2"/>
              <a:buNone/>
            </a:pPr>
            <a:r>
              <a:rPr lang="en-US" sz="1600" b="1" u="sng" dirty="0">
                <a:solidFill>
                  <a:srgbClr val="000000"/>
                </a:solidFill>
                <a:latin typeface="+mj-lt"/>
                <a:cs typeface="Arial" pitchFamily="34" charset="0"/>
              </a:rPr>
              <a:t>Design Group Scope of </a:t>
            </a:r>
            <a:r>
              <a:rPr lang="en-US" sz="1600" b="1" u="sng" dirty="0" smtClean="0">
                <a:solidFill>
                  <a:srgbClr val="000000"/>
                </a:solidFill>
                <a:latin typeface="+mj-lt"/>
                <a:cs typeface="Arial" pitchFamily="34" charset="0"/>
              </a:rPr>
              <a:t>Work:</a:t>
            </a:r>
            <a:endParaRPr lang="en-US" sz="1600" b="1" u="sng" dirty="0">
              <a:solidFill>
                <a:srgbClr val="000000"/>
              </a:solidFill>
              <a:latin typeface="+mj-lt"/>
              <a:cs typeface="Arial" pitchFamily="34" charset="0"/>
            </a:endParaRP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Project Management </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Packaging System Design &amp; Automation</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Process System Design &amp; Automation</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Facility Design (Civil, Structural, Architectural)</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Utility System Design</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Construction Management</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Start-up Support &amp; Training</a:t>
            </a:r>
          </a:p>
          <a:p>
            <a:pPr marL="174625" lvl="1" indent="-174625">
              <a:spcBef>
                <a:spcPts val="0"/>
              </a:spcBef>
              <a:buClr>
                <a:srgbClr val="9E1B34"/>
              </a:buClr>
              <a:buSzPct val="135000"/>
              <a:buFontTx/>
              <a:buChar char="•"/>
            </a:pPr>
            <a:endParaRPr lang="en-US" sz="1400" dirty="0">
              <a:solidFill>
                <a:prstClr val="black"/>
              </a:solidFill>
              <a:latin typeface="+mj-lt"/>
              <a:cs typeface="Arial" pitchFamily="34" charset="0"/>
            </a:endParaRPr>
          </a:p>
          <a:p>
            <a:pPr marL="0" lvl="1">
              <a:spcBef>
                <a:spcPts val="0"/>
              </a:spcBef>
              <a:buClr>
                <a:srgbClr val="9E1B34"/>
              </a:buClr>
              <a:buSzPct val="135000"/>
              <a:buFontTx/>
              <a:buNone/>
            </a:pPr>
            <a:r>
              <a:rPr lang="en-US" sz="1600" b="1" u="sng" dirty="0" smtClean="0">
                <a:solidFill>
                  <a:srgbClr val="000000"/>
                </a:solidFill>
                <a:latin typeface="+mj-lt"/>
                <a:cs typeface="Arial" pitchFamily="34" charset="0"/>
              </a:rPr>
              <a:t>Approach:</a:t>
            </a:r>
            <a:endParaRPr lang="en-US" sz="1600" b="1" u="sng" dirty="0">
              <a:solidFill>
                <a:srgbClr val="000000"/>
              </a:solidFill>
              <a:latin typeface="+mj-lt"/>
              <a:cs typeface="Arial" pitchFamily="34" charset="0"/>
            </a:endParaRP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Stage Gate</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Design – Bid (Owner-held contracts)</a:t>
            </a:r>
          </a:p>
        </p:txBody>
      </p:sp>
      <p:pic>
        <p:nvPicPr>
          <p:cNvPr id="43" name="Picture 2" descr="C:\Users\pereke\AppData\Local\Microsoft\Windows\Temporary Internet Files\Content.Outlook\SPPQWVL2\SH Iso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053008" y="1080691"/>
            <a:ext cx="3730589" cy="239120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0550" y="3586183"/>
            <a:ext cx="4743047" cy="2420545"/>
          </a:xfrm>
          <a:prstGeom prst="rect">
            <a:avLst/>
          </a:prstGeom>
        </p:spPr>
      </p:pic>
    </p:spTree>
    <p:extLst>
      <p:ext uri="{BB962C8B-B14F-4D97-AF65-F5344CB8AC3E}">
        <p14:creationId xmlns:p14="http://schemas.microsoft.com/office/powerpoint/2010/main" val="1791292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noGrp="1"/>
          </p:cNvSpPr>
          <p:nvPr>
            <p:ph type="title"/>
          </p:nvPr>
        </p:nvSpPr>
        <p:spPr>
          <a:xfrm>
            <a:off x="395377" y="538491"/>
            <a:ext cx="8077200" cy="461665"/>
          </a:xfrm>
          <a:prstGeom prst="rect">
            <a:avLst/>
          </a:prstGeom>
          <a:noFill/>
        </p:spPr>
        <p:txBody>
          <a:bodyPr wrap="square" rtlCol="0">
            <a:spAutoFit/>
          </a:bodyPr>
          <a:lstStyle/>
          <a:p>
            <a:pPr algn="l" fontAlgn="base">
              <a:spcBef>
                <a:spcPct val="0"/>
              </a:spcBef>
              <a:spcAft>
                <a:spcPct val="0"/>
              </a:spcAft>
              <a:tabLst>
                <a:tab pos="6629400" algn="r"/>
              </a:tabLst>
            </a:pPr>
            <a:r>
              <a:rPr lang="en-US" sz="2400" dirty="0" smtClean="0">
                <a:solidFill>
                  <a:srgbClr val="000000"/>
                </a:solidFill>
                <a:latin typeface="Calibri" pitchFamily="34" charset="0"/>
              </a:rPr>
              <a:t>Personal Care – Total Operational Solution </a:t>
            </a:r>
            <a:endParaRPr lang="en-US" sz="2400" b="1" dirty="0">
              <a:solidFill>
                <a:srgbClr val="000000"/>
              </a:solidFill>
              <a:latin typeface="Calibri" pitchFamily="34" charset="0"/>
            </a:endParaRPr>
          </a:p>
        </p:txBody>
      </p:sp>
      <p:sp>
        <p:nvSpPr>
          <p:cNvPr id="28" name="Text Box 6"/>
          <p:cNvSpPr txBox="1">
            <a:spLocks noChangeArrowheads="1"/>
          </p:cNvSpPr>
          <p:nvPr/>
        </p:nvSpPr>
        <p:spPr bwMode="auto">
          <a:xfrm>
            <a:off x="392267" y="1034368"/>
            <a:ext cx="838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buClrTx/>
              <a:buSzTx/>
              <a:buFontTx/>
              <a:buNone/>
            </a:pPr>
            <a:r>
              <a:rPr lang="en-US" sz="1600" b="1" dirty="0" smtClean="0">
                <a:solidFill>
                  <a:prstClr val="black"/>
                </a:solidFill>
                <a:latin typeface="+mj-lt"/>
              </a:rPr>
              <a:t>New Manufacturing Facility Including All Processing &amp; Packaging Systems</a:t>
            </a:r>
            <a:endParaRPr lang="en-US" sz="1600" b="1" dirty="0">
              <a:solidFill>
                <a:prstClr val="black"/>
              </a:solidFill>
              <a:latin typeface="+mj-lt"/>
            </a:endParaRPr>
          </a:p>
        </p:txBody>
      </p:sp>
      <p:sp>
        <p:nvSpPr>
          <p:cNvPr id="45" name="TextBox 4"/>
          <p:cNvSpPr txBox="1">
            <a:spLocks noChangeArrowheads="1"/>
          </p:cNvSpPr>
          <p:nvPr/>
        </p:nvSpPr>
        <p:spPr bwMode="auto">
          <a:xfrm>
            <a:off x="398902" y="1407134"/>
            <a:ext cx="3848100" cy="2354491"/>
          </a:xfrm>
          <a:prstGeom prst="rect">
            <a:avLst/>
          </a:prstGeom>
          <a:noFill/>
          <a:ln w="9525">
            <a:noFill/>
            <a:miter lim="800000"/>
            <a:headEnd/>
            <a:tailEnd/>
          </a:ln>
        </p:spPr>
        <p:txBody>
          <a:bodyPr wrap="square">
            <a:spAutoFit/>
          </a:bodyPr>
          <a:lstStyle/>
          <a:p>
            <a:pPr>
              <a:spcBef>
                <a:spcPct val="20000"/>
              </a:spcBef>
              <a:spcAft>
                <a:spcPts val="600"/>
              </a:spcAft>
              <a:buFont typeface="Monotype Sorts" pitchFamily="2" charset="2"/>
              <a:buNone/>
            </a:pPr>
            <a:r>
              <a:rPr lang="en-US" sz="1600" b="1" u="sng" dirty="0">
                <a:solidFill>
                  <a:srgbClr val="000000"/>
                </a:solidFill>
                <a:latin typeface="+mj-lt"/>
                <a:cs typeface="Arial" pitchFamily="34" charset="0"/>
              </a:rPr>
              <a:t>Project </a:t>
            </a:r>
            <a:r>
              <a:rPr lang="en-US" sz="1600" b="1" u="sng" dirty="0" smtClean="0">
                <a:solidFill>
                  <a:srgbClr val="000000"/>
                </a:solidFill>
                <a:latin typeface="+mj-lt"/>
                <a:cs typeface="Arial" pitchFamily="34" charset="0"/>
              </a:rPr>
              <a:t>Scope:</a:t>
            </a:r>
            <a:endParaRPr lang="en-US" sz="1600" b="1" u="sng" dirty="0">
              <a:solidFill>
                <a:srgbClr val="000000"/>
              </a:solidFill>
              <a:latin typeface="+mj-lt"/>
              <a:cs typeface="Arial" pitchFamily="34" charset="0"/>
            </a:endParaRPr>
          </a:p>
          <a:p>
            <a:pPr marL="174625" lvl="1" indent="-174625">
              <a:spcBef>
                <a:spcPts val="0"/>
              </a:spcBef>
              <a:buClr>
                <a:srgbClr val="9E1B34"/>
              </a:buClr>
              <a:buSzPct val="135000"/>
              <a:buFontTx/>
              <a:buChar char="•"/>
              <a:defRPr/>
            </a:pPr>
            <a:r>
              <a:rPr lang="en-US" sz="1400" dirty="0">
                <a:solidFill>
                  <a:prstClr val="black"/>
                </a:solidFill>
                <a:latin typeface="+mj-lt"/>
                <a:cs typeface="Arial" pitchFamily="34" charset="0"/>
              </a:rPr>
              <a:t>New Greenfield Facility</a:t>
            </a:r>
          </a:p>
          <a:p>
            <a:pPr marL="174625" lvl="1" indent="-174625">
              <a:spcBef>
                <a:spcPts val="0"/>
              </a:spcBef>
              <a:buClr>
                <a:srgbClr val="9E1B34"/>
              </a:buClr>
              <a:buSzPct val="135000"/>
              <a:buFontTx/>
              <a:buChar char="•"/>
              <a:defRPr/>
            </a:pPr>
            <a:r>
              <a:rPr lang="en-US" sz="1400" dirty="0">
                <a:solidFill>
                  <a:prstClr val="black"/>
                </a:solidFill>
                <a:latin typeface="+mj-lt"/>
                <a:cs typeface="Arial" pitchFamily="34" charset="0"/>
              </a:rPr>
              <a:t>Designed for (4) Packaging Lines </a:t>
            </a:r>
          </a:p>
          <a:p>
            <a:pPr marL="174625" lvl="1" indent="-174625">
              <a:spcBef>
                <a:spcPts val="0"/>
              </a:spcBef>
              <a:buClr>
                <a:srgbClr val="9E1B34"/>
              </a:buClr>
              <a:buSzPct val="135000"/>
              <a:buFontTx/>
              <a:buChar char="•"/>
              <a:defRPr/>
            </a:pPr>
            <a:r>
              <a:rPr lang="en-US" sz="1400" dirty="0">
                <a:solidFill>
                  <a:prstClr val="black"/>
                </a:solidFill>
                <a:latin typeface="+mj-lt"/>
                <a:cs typeface="Arial" pitchFamily="34" charset="0"/>
              </a:rPr>
              <a:t>Soaps, foaming soaps, fragrance splash</a:t>
            </a:r>
          </a:p>
          <a:p>
            <a:pPr marL="174625" lvl="1" indent="-174625">
              <a:spcBef>
                <a:spcPts val="0"/>
              </a:spcBef>
              <a:buClr>
                <a:srgbClr val="9E1B34"/>
              </a:buClr>
              <a:buSzPct val="135000"/>
              <a:buFontTx/>
              <a:buChar char="•"/>
              <a:defRPr/>
            </a:pPr>
            <a:r>
              <a:rPr lang="en-US" sz="1400" dirty="0">
                <a:solidFill>
                  <a:prstClr val="black"/>
                </a:solidFill>
                <a:latin typeface="+mj-lt"/>
                <a:cs typeface="Arial" pitchFamily="34" charset="0"/>
              </a:rPr>
              <a:t>Multiple batching suites</a:t>
            </a:r>
          </a:p>
          <a:p>
            <a:pPr marL="174625" lvl="1" indent="-174625">
              <a:spcBef>
                <a:spcPts val="0"/>
              </a:spcBef>
              <a:buClr>
                <a:srgbClr val="9E1B34"/>
              </a:buClr>
              <a:buSzPct val="135000"/>
              <a:buFontTx/>
              <a:buChar char="•"/>
              <a:defRPr/>
            </a:pPr>
            <a:r>
              <a:rPr lang="en-US" sz="1400" dirty="0">
                <a:solidFill>
                  <a:prstClr val="black"/>
                </a:solidFill>
                <a:latin typeface="+mj-lt"/>
                <a:cs typeface="Arial" pitchFamily="34" charset="0"/>
              </a:rPr>
              <a:t>Interior &amp; exterior bulk tank storage</a:t>
            </a:r>
          </a:p>
          <a:p>
            <a:pPr marL="174625" lvl="1" indent="-174625">
              <a:spcBef>
                <a:spcPts val="0"/>
              </a:spcBef>
              <a:buClr>
                <a:srgbClr val="9E1B34"/>
              </a:buClr>
              <a:buSzPct val="135000"/>
              <a:buFontTx/>
              <a:buChar char="•"/>
              <a:defRPr/>
            </a:pPr>
            <a:r>
              <a:rPr lang="en-US" sz="1400" dirty="0">
                <a:solidFill>
                  <a:prstClr val="black"/>
                </a:solidFill>
                <a:latin typeface="+mj-lt"/>
                <a:cs typeface="Arial" pitchFamily="34" charset="0"/>
              </a:rPr>
              <a:t>100,000 sq. ft. Warehouse</a:t>
            </a:r>
          </a:p>
          <a:p>
            <a:pPr marL="174625" lvl="1" indent="-174625">
              <a:spcBef>
                <a:spcPts val="0"/>
              </a:spcBef>
              <a:buClr>
                <a:srgbClr val="9E1B34"/>
              </a:buClr>
              <a:buSzPct val="135000"/>
              <a:buFontTx/>
              <a:buChar char="•"/>
              <a:defRPr/>
            </a:pPr>
            <a:r>
              <a:rPr lang="en-US" sz="1400" dirty="0">
                <a:solidFill>
                  <a:prstClr val="black"/>
                </a:solidFill>
                <a:latin typeface="+mj-lt"/>
                <a:cs typeface="Arial" pitchFamily="34" charset="0"/>
              </a:rPr>
              <a:t>75,000 sq. ft. Packaging Hall</a:t>
            </a:r>
          </a:p>
          <a:p>
            <a:pPr marL="174625" lvl="1" indent="-174625">
              <a:spcBef>
                <a:spcPts val="0"/>
              </a:spcBef>
              <a:buClr>
                <a:srgbClr val="9E1B34"/>
              </a:buClr>
              <a:buSzPct val="135000"/>
              <a:buFontTx/>
              <a:buChar char="•"/>
              <a:defRPr/>
            </a:pPr>
            <a:r>
              <a:rPr lang="en-US" sz="1400" dirty="0">
                <a:solidFill>
                  <a:prstClr val="black"/>
                </a:solidFill>
                <a:latin typeface="+mj-lt"/>
                <a:cs typeface="Arial" pitchFamily="34" charset="0"/>
              </a:rPr>
              <a:t>55,000 sq. ft. Process, QC, Admin</a:t>
            </a:r>
          </a:p>
          <a:p>
            <a:pPr marL="174625" lvl="1" indent="-174625">
              <a:spcBef>
                <a:spcPts val="0"/>
              </a:spcBef>
              <a:buClr>
                <a:srgbClr val="9E1B34"/>
              </a:buClr>
              <a:buSzPct val="135000"/>
              <a:buFontTx/>
              <a:buChar char="•"/>
              <a:defRPr/>
            </a:pPr>
            <a:r>
              <a:rPr lang="en-US" sz="1400" dirty="0">
                <a:solidFill>
                  <a:prstClr val="black"/>
                </a:solidFill>
                <a:latin typeface="+mj-lt"/>
                <a:cs typeface="Arial" pitchFamily="34" charset="0"/>
              </a:rPr>
              <a:t>Scalable and Expandable</a:t>
            </a:r>
          </a:p>
        </p:txBody>
      </p:sp>
      <p:sp>
        <p:nvSpPr>
          <p:cNvPr id="46" name="TextBox 45"/>
          <p:cNvSpPr txBox="1">
            <a:spLocks noChangeArrowheads="1"/>
          </p:cNvSpPr>
          <p:nvPr/>
        </p:nvSpPr>
        <p:spPr bwMode="auto">
          <a:xfrm>
            <a:off x="398902" y="3844570"/>
            <a:ext cx="3317904" cy="1923604"/>
          </a:xfrm>
          <a:prstGeom prst="rect">
            <a:avLst/>
          </a:prstGeom>
          <a:noFill/>
          <a:ln w="9525">
            <a:noFill/>
            <a:miter lim="800000"/>
            <a:headEnd/>
            <a:tailEnd/>
          </a:ln>
        </p:spPr>
        <p:txBody>
          <a:bodyPr wrap="square">
            <a:spAutoFit/>
          </a:bodyPr>
          <a:lstStyle/>
          <a:p>
            <a:pPr>
              <a:spcBef>
                <a:spcPct val="20000"/>
              </a:spcBef>
              <a:spcAft>
                <a:spcPts val="600"/>
              </a:spcAft>
              <a:buFont typeface="Monotype Sorts" pitchFamily="2" charset="2"/>
              <a:buNone/>
            </a:pPr>
            <a:r>
              <a:rPr lang="en-US" sz="1600" b="1" u="sng" dirty="0">
                <a:solidFill>
                  <a:srgbClr val="000000"/>
                </a:solidFill>
                <a:latin typeface="+mj-lt"/>
                <a:cs typeface="Arial" pitchFamily="34" charset="0"/>
              </a:rPr>
              <a:t>Design Group Scope of </a:t>
            </a:r>
            <a:r>
              <a:rPr lang="en-US" sz="1600" b="1" u="sng" dirty="0" smtClean="0">
                <a:solidFill>
                  <a:srgbClr val="000000"/>
                </a:solidFill>
                <a:latin typeface="+mj-lt"/>
                <a:cs typeface="Arial" pitchFamily="34" charset="0"/>
              </a:rPr>
              <a:t>Supply:</a:t>
            </a:r>
            <a:endParaRPr lang="en-US" sz="1600" b="1" u="sng" dirty="0">
              <a:solidFill>
                <a:srgbClr val="000000"/>
              </a:solidFill>
              <a:latin typeface="+mj-lt"/>
              <a:cs typeface="Arial" pitchFamily="34" charset="0"/>
            </a:endParaRP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Initial Master Planning Study</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Site Plan &amp; Permitting</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Full Design &amp; Build Responsibility</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Material &amp; Equipment Procurement</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Contractor Selection &amp; Management</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Packaging &amp; Process System Design &amp; Implementation</a:t>
            </a:r>
          </a:p>
        </p:txBody>
      </p: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1138" y="1564989"/>
            <a:ext cx="5093129" cy="2406804"/>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158" y="4189222"/>
            <a:ext cx="2453110" cy="1629304"/>
          </a:xfrm>
          <a:prstGeom prst="rect">
            <a:avLst/>
          </a:prstGeom>
        </p:spPr>
      </p:pic>
      <p:pic>
        <p:nvPicPr>
          <p:cNvPr id="49" name="Picture 48"/>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81138" y="4189222"/>
            <a:ext cx="2453110" cy="1629304"/>
          </a:xfrm>
          <a:prstGeom prst="rect">
            <a:avLst/>
          </a:prstGeom>
        </p:spPr>
      </p:pic>
    </p:spTree>
    <p:extLst>
      <p:ext uri="{BB962C8B-B14F-4D97-AF65-F5344CB8AC3E}">
        <p14:creationId xmlns:p14="http://schemas.microsoft.com/office/powerpoint/2010/main" val="522585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noGrp="1"/>
          </p:cNvSpPr>
          <p:nvPr>
            <p:ph type="title"/>
          </p:nvPr>
        </p:nvSpPr>
        <p:spPr>
          <a:xfrm>
            <a:off x="356500" y="528463"/>
            <a:ext cx="8077200" cy="461665"/>
          </a:xfrm>
          <a:prstGeom prst="rect">
            <a:avLst/>
          </a:prstGeom>
          <a:noFill/>
        </p:spPr>
        <p:txBody>
          <a:bodyPr wrap="square" rtlCol="0">
            <a:spAutoFit/>
          </a:bodyPr>
          <a:lstStyle/>
          <a:p>
            <a:pPr algn="l" fontAlgn="base">
              <a:spcBef>
                <a:spcPct val="0"/>
              </a:spcBef>
              <a:spcAft>
                <a:spcPct val="0"/>
              </a:spcAft>
              <a:tabLst>
                <a:tab pos="6629400" algn="r"/>
              </a:tabLst>
            </a:pPr>
            <a:r>
              <a:rPr lang="en-US" sz="2400" b="1" dirty="0" smtClean="0">
                <a:solidFill>
                  <a:srgbClr val="000000"/>
                </a:solidFill>
                <a:latin typeface="Calibri" pitchFamily="34" charset="0"/>
              </a:rPr>
              <a:t>Beverage – Safety Systems</a:t>
            </a:r>
            <a:endParaRPr lang="en-US" sz="2400" b="1" dirty="0">
              <a:solidFill>
                <a:srgbClr val="000000"/>
              </a:solidFill>
              <a:latin typeface="Calibri" pitchFamily="34" charset="0"/>
            </a:endParaRPr>
          </a:p>
        </p:txBody>
      </p:sp>
      <p:pic>
        <p:nvPicPr>
          <p:cNvPr id="24" name="Picture 10" descr="C:\Users\lytlel\Projects\Pepsi\O390 Filler Safety\Plants\San Antonio\IMG_24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1087" y="1397450"/>
            <a:ext cx="2681288" cy="201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7"/>
          <p:cNvSpPr>
            <a:spLocks noChangeArrowheads="1"/>
          </p:cNvSpPr>
          <p:nvPr/>
        </p:nvSpPr>
        <p:spPr bwMode="auto">
          <a:xfrm>
            <a:off x="4003277" y="2265614"/>
            <a:ext cx="2786437" cy="274637"/>
          </a:xfrm>
          <a:prstGeom prst="roundRect">
            <a:avLst>
              <a:gd name="adj" fmla="val 40907"/>
            </a:avLst>
          </a:prstGeom>
          <a:noFill/>
          <a:ln w="12700" algn="ctr">
            <a:noFill/>
            <a:round/>
            <a:headEnd/>
            <a:tailEnd/>
          </a:ln>
        </p:spPr>
        <p:txBody>
          <a:bodyPr anchor="ctr"/>
          <a:lstStyle/>
          <a:p>
            <a:pPr algn="ctr" eaLnBrk="1" hangingPunct="1">
              <a:lnSpc>
                <a:spcPct val="75000"/>
              </a:lnSpc>
              <a:buClrTx/>
              <a:buSzTx/>
              <a:buFontTx/>
              <a:buNone/>
            </a:pPr>
            <a:r>
              <a:rPr lang="en-US" sz="1600" b="1" dirty="0">
                <a:latin typeface="Calibri" panose="020F0502020204030204" pitchFamily="34" charset="0"/>
                <a:cs typeface="Arial" charset="0"/>
              </a:rPr>
              <a:t>Before</a:t>
            </a:r>
            <a:endParaRPr lang="en-US" sz="1600" dirty="0">
              <a:latin typeface="Calibri" panose="020F0502020204030204" pitchFamily="34" charset="0"/>
              <a:cs typeface="Arial" charset="0"/>
            </a:endParaRPr>
          </a:p>
        </p:txBody>
      </p:sp>
      <p:pic>
        <p:nvPicPr>
          <p:cNvPr id="26" name="Picture 9" descr="C:\Users\lytlel\Projects\Pepsi\O390 Filler Safety\Plants\San Antonio\IMG_26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2020" y="3514603"/>
            <a:ext cx="3278954" cy="24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7"/>
          <p:cNvSpPr>
            <a:spLocks noChangeArrowheads="1"/>
          </p:cNvSpPr>
          <p:nvPr/>
        </p:nvSpPr>
        <p:spPr bwMode="auto">
          <a:xfrm>
            <a:off x="2377346" y="4831435"/>
            <a:ext cx="2786437" cy="274637"/>
          </a:xfrm>
          <a:prstGeom prst="roundRect">
            <a:avLst>
              <a:gd name="adj" fmla="val 40907"/>
            </a:avLst>
          </a:prstGeom>
          <a:noFill/>
          <a:ln w="12700" algn="ctr">
            <a:noFill/>
            <a:round/>
            <a:headEnd/>
            <a:tailEnd/>
          </a:ln>
        </p:spPr>
        <p:txBody>
          <a:bodyPr anchor="ctr"/>
          <a:lstStyle/>
          <a:p>
            <a:pPr algn="ctr" eaLnBrk="1" hangingPunct="1">
              <a:lnSpc>
                <a:spcPct val="75000"/>
              </a:lnSpc>
              <a:buClrTx/>
              <a:buSzTx/>
              <a:buFontTx/>
              <a:buNone/>
            </a:pPr>
            <a:r>
              <a:rPr lang="en-US" sz="1600" b="1" dirty="0">
                <a:latin typeface="Calibri" panose="020F0502020204030204" pitchFamily="34" charset="0"/>
                <a:cs typeface="Arial" charset="0"/>
              </a:rPr>
              <a:t>After</a:t>
            </a:r>
          </a:p>
        </p:txBody>
      </p:sp>
      <p:sp>
        <p:nvSpPr>
          <p:cNvPr id="28" name="Text Box 6"/>
          <p:cNvSpPr txBox="1">
            <a:spLocks noChangeArrowheads="1"/>
          </p:cNvSpPr>
          <p:nvPr/>
        </p:nvSpPr>
        <p:spPr bwMode="auto">
          <a:xfrm>
            <a:off x="361165" y="1058896"/>
            <a:ext cx="838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buClrTx/>
              <a:buSzTx/>
              <a:buFontTx/>
              <a:buNone/>
            </a:pPr>
            <a:r>
              <a:rPr lang="en-US" sz="1600" b="1" dirty="0" smtClean="0">
                <a:solidFill>
                  <a:prstClr val="black"/>
                </a:solidFill>
                <a:latin typeface="+mj-lt"/>
              </a:rPr>
              <a:t>Safety Guarding Upgrades - (33) Existing Fillers at (15) sites</a:t>
            </a:r>
            <a:endParaRPr lang="en-US" sz="1600" b="1" dirty="0">
              <a:solidFill>
                <a:prstClr val="black"/>
              </a:solidFill>
              <a:latin typeface="+mj-lt"/>
            </a:endParaRPr>
          </a:p>
        </p:txBody>
      </p:sp>
      <p:sp>
        <p:nvSpPr>
          <p:cNvPr id="29" name="Rectangle 16"/>
          <p:cNvSpPr>
            <a:spLocks noChangeArrowheads="1"/>
          </p:cNvSpPr>
          <p:nvPr/>
        </p:nvSpPr>
        <p:spPr bwMode="auto">
          <a:xfrm>
            <a:off x="376252" y="1397450"/>
            <a:ext cx="3281348" cy="38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fontAlgn="auto" hangingPunct="1">
              <a:spcBef>
                <a:spcPts val="300"/>
              </a:spcBef>
              <a:spcAft>
                <a:spcPts val="600"/>
              </a:spcAft>
              <a:buClrTx/>
              <a:buSzTx/>
              <a:buFontTx/>
              <a:buNone/>
            </a:pPr>
            <a:r>
              <a:rPr lang="en-US" sz="1600" b="1" u="sng" dirty="0">
                <a:solidFill>
                  <a:srgbClr val="000000"/>
                </a:solidFill>
                <a:latin typeface="+mj-lt"/>
                <a:cs typeface="Arial" pitchFamily="34" charset="0"/>
              </a:rPr>
              <a:t>Project </a:t>
            </a:r>
            <a:r>
              <a:rPr lang="en-US" sz="1600" b="1" u="sng" dirty="0" smtClean="0">
                <a:solidFill>
                  <a:srgbClr val="000000"/>
                </a:solidFill>
                <a:latin typeface="+mj-lt"/>
                <a:cs typeface="Arial" pitchFamily="34" charset="0"/>
              </a:rPr>
              <a:t>Scope:</a:t>
            </a:r>
            <a:endParaRPr lang="en-US" sz="1600" b="1" u="sng" dirty="0">
              <a:solidFill>
                <a:srgbClr val="000000"/>
              </a:solidFill>
              <a:latin typeface="+mj-lt"/>
              <a:cs typeface="Arial" pitchFamily="34" charset="0"/>
            </a:endParaRP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Electrical Safety System</a:t>
            </a: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Mechanical </a:t>
            </a:r>
            <a:r>
              <a:rPr lang="en-US" sz="1400" dirty="0" smtClean="0">
                <a:solidFill>
                  <a:prstClr val="black"/>
                </a:solidFill>
                <a:latin typeface="+mj-lt"/>
                <a:cs typeface="Arial" pitchFamily="34" charset="0"/>
              </a:rPr>
              <a:t>Guarding Package</a:t>
            </a:r>
            <a:endParaRPr lang="en-US" sz="1400" dirty="0">
              <a:solidFill>
                <a:prstClr val="black"/>
              </a:solidFill>
              <a:latin typeface="+mj-lt"/>
              <a:cs typeface="Arial" pitchFamily="34" charset="0"/>
            </a:endParaRP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Automatic Level Control</a:t>
            </a: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Automatic Product Sampling System</a:t>
            </a: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System Validation</a:t>
            </a: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Equipment Start-up</a:t>
            </a:r>
          </a:p>
          <a:p>
            <a:pPr marL="0" lvl="1" eaLnBrk="1" hangingPunct="1">
              <a:spcBef>
                <a:spcPct val="0"/>
              </a:spcBef>
              <a:buClr>
                <a:srgbClr val="9E1B34"/>
              </a:buClr>
              <a:buSzPct val="135000"/>
              <a:buFontTx/>
              <a:buNone/>
            </a:pPr>
            <a:endParaRPr lang="en-US" sz="1600" b="1" u="sng" dirty="0" smtClean="0">
              <a:solidFill>
                <a:srgbClr val="000000"/>
              </a:solidFill>
              <a:latin typeface="+mj-lt"/>
              <a:cs typeface="Arial" pitchFamily="34" charset="0"/>
            </a:endParaRPr>
          </a:p>
          <a:p>
            <a:pPr marL="0" lvl="1" eaLnBrk="1" hangingPunct="1">
              <a:spcBef>
                <a:spcPct val="0"/>
              </a:spcBef>
              <a:buClr>
                <a:srgbClr val="9E1B34"/>
              </a:buClr>
              <a:buSzPct val="135000"/>
              <a:buFontTx/>
              <a:buNone/>
            </a:pPr>
            <a:r>
              <a:rPr lang="en-US" sz="1600" b="1" u="sng" dirty="0" smtClean="0">
                <a:solidFill>
                  <a:srgbClr val="000000"/>
                </a:solidFill>
                <a:latin typeface="+mj-lt"/>
                <a:cs typeface="Arial" pitchFamily="34" charset="0"/>
              </a:rPr>
              <a:t>Design </a:t>
            </a:r>
            <a:r>
              <a:rPr lang="en-US" sz="1600" b="1" u="sng" dirty="0">
                <a:solidFill>
                  <a:srgbClr val="000000"/>
                </a:solidFill>
                <a:latin typeface="+mj-lt"/>
                <a:cs typeface="Arial" pitchFamily="34" charset="0"/>
              </a:rPr>
              <a:t>Group Scope of </a:t>
            </a:r>
            <a:r>
              <a:rPr lang="en-US" sz="1600" b="1" u="sng" dirty="0" smtClean="0">
                <a:solidFill>
                  <a:srgbClr val="000000"/>
                </a:solidFill>
                <a:latin typeface="+mj-lt"/>
                <a:cs typeface="Arial" pitchFamily="34" charset="0"/>
              </a:rPr>
              <a:t>Work:</a:t>
            </a:r>
            <a:endParaRPr lang="en-US" sz="1600" b="1" u="sng" dirty="0">
              <a:solidFill>
                <a:srgbClr val="000000"/>
              </a:solidFill>
              <a:latin typeface="+mj-lt"/>
              <a:cs typeface="Arial" pitchFamily="34" charset="0"/>
            </a:endParaRP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Program Management</a:t>
            </a: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Financial Administration and Purchasing</a:t>
            </a: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Mechanical and Electrical Design</a:t>
            </a: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Construction Management</a:t>
            </a:r>
          </a:p>
          <a:p>
            <a:pPr marL="174625" lvl="1" indent="-174625" eaLnBrk="1" hangingPunct="1">
              <a:spcBef>
                <a:spcPct val="0"/>
              </a:spcBef>
              <a:buClr>
                <a:srgbClr val="9E1B34"/>
              </a:buClr>
              <a:buSzPct val="135000"/>
              <a:buFontTx/>
              <a:buChar char="•"/>
            </a:pPr>
            <a:r>
              <a:rPr lang="en-US" sz="1400" dirty="0">
                <a:solidFill>
                  <a:prstClr val="black"/>
                </a:solidFill>
                <a:latin typeface="+mj-lt"/>
                <a:cs typeface="Arial" pitchFamily="34" charset="0"/>
              </a:rPr>
              <a:t>Start-up Management</a:t>
            </a:r>
            <a:endParaRPr lang="en-US" sz="1400" dirty="0" smtClean="0">
              <a:solidFill>
                <a:prstClr val="black"/>
              </a:solidFill>
              <a:latin typeface="+mj-lt"/>
              <a:cs typeface="Arial" pitchFamily="34" charset="0"/>
            </a:endParaRPr>
          </a:p>
          <a:p>
            <a:pPr marL="174625" lvl="1" indent="-174625" eaLnBrk="1" fontAlgn="auto" hangingPunct="1">
              <a:spcBef>
                <a:spcPts val="0"/>
              </a:spcBef>
              <a:spcAft>
                <a:spcPts val="0"/>
              </a:spcAft>
              <a:buClr>
                <a:srgbClr val="9E1B34"/>
              </a:buClr>
              <a:buSzPct val="135000"/>
              <a:buFontTx/>
              <a:buChar char="•"/>
            </a:pPr>
            <a:endParaRPr lang="en-US" sz="1400" dirty="0">
              <a:solidFill>
                <a:prstClr val="black"/>
              </a:solidFill>
              <a:latin typeface="+mj-lt"/>
              <a:cs typeface="Arial" pitchFamily="34" charset="0"/>
            </a:endParaRPr>
          </a:p>
          <a:p>
            <a:pPr eaLnBrk="1" fontAlgn="auto" hangingPunct="1">
              <a:spcBef>
                <a:spcPct val="20000"/>
              </a:spcBef>
              <a:spcAft>
                <a:spcPts val="0"/>
              </a:spcAft>
              <a:buClrTx/>
              <a:buSzTx/>
              <a:buFontTx/>
              <a:buNone/>
            </a:pPr>
            <a:r>
              <a:rPr lang="en-US" sz="1800" dirty="0">
                <a:solidFill>
                  <a:srgbClr val="000000"/>
                </a:solidFill>
                <a:latin typeface="+mj-lt"/>
              </a:rPr>
              <a:t> </a:t>
            </a:r>
          </a:p>
        </p:txBody>
      </p:sp>
    </p:spTree>
    <p:extLst>
      <p:ext uri="{BB962C8B-B14F-4D97-AF65-F5344CB8AC3E}">
        <p14:creationId xmlns:p14="http://schemas.microsoft.com/office/powerpoint/2010/main" val="1877588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1143001" y="936362"/>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defTabSz="457200"/>
            <a:endParaRPr lang="en-US" sz="1350">
              <a:solidFill>
                <a:prstClr val="black"/>
              </a:solidFill>
            </a:endParaRPr>
          </a:p>
        </p:txBody>
      </p:sp>
      <p:sp>
        <p:nvSpPr>
          <p:cNvPr id="16390" name="Rectangle 6"/>
          <p:cNvSpPr>
            <a:spLocks noChangeArrowheads="1"/>
          </p:cNvSpPr>
          <p:nvPr/>
        </p:nvSpPr>
        <p:spPr bwMode="auto">
          <a:xfrm>
            <a:off x="1143001" y="936362"/>
            <a:ext cx="138564" cy="27699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defTabSz="457200"/>
            <a:endParaRPr lang="en-US" sz="1350">
              <a:solidFill>
                <a:prstClr val="black"/>
              </a:solidFill>
            </a:endParaRPr>
          </a:p>
        </p:txBody>
      </p:sp>
      <p:sp>
        <p:nvSpPr>
          <p:cNvPr id="18" name="Text Box 5"/>
          <p:cNvSpPr txBox="1">
            <a:spLocks noChangeArrowheads="1"/>
          </p:cNvSpPr>
          <p:nvPr/>
        </p:nvSpPr>
        <p:spPr bwMode="auto">
          <a:xfrm>
            <a:off x="297700" y="530669"/>
            <a:ext cx="6874945" cy="369332"/>
          </a:xfrm>
          <a:prstGeom prst="rect">
            <a:avLst/>
          </a:prstGeom>
          <a:solidFill>
            <a:schemeClr val="bg1">
              <a:alpha val="0"/>
            </a:schemeClr>
          </a:solidFill>
          <a:ln w="9525">
            <a:noFill/>
            <a:miter lim="800000"/>
            <a:headEnd/>
            <a:tailEnd/>
          </a:ln>
          <a:effectLst/>
        </p:spPr>
        <p:txBody>
          <a:bodyPr wrap="square">
            <a:spAutoFit/>
          </a:bodyPr>
          <a:lstStyle/>
          <a:p>
            <a:pPr defTabSz="457200"/>
            <a:r>
              <a:rPr lang="en-US" b="1" dirty="0" smtClean="0">
                <a:solidFill>
                  <a:prstClr val="black"/>
                </a:solidFill>
                <a:cs typeface="Tahoma" pitchFamily="34" charset="0"/>
              </a:rPr>
              <a:t>  Project Profile: </a:t>
            </a:r>
            <a:r>
              <a:rPr lang="en-US" dirty="0" smtClean="0">
                <a:solidFill>
                  <a:prstClr val="black"/>
                </a:solidFill>
                <a:cs typeface="Tahoma" pitchFamily="34" charset="0"/>
              </a:rPr>
              <a:t>Palletizer </a:t>
            </a:r>
            <a:r>
              <a:rPr lang="en-US" dirty="0" smtClean="0">
                <a:solidFill>
                  <a:prstClr val="black"/>
                </a:solidFill>
                <a:cs typeface="Tahoma" pitchFamily="34" charset="0"/>
              </a:rPr>
              <a:t>and </a:t>
            </a:r>
            <a:r>
              <a:rPr lang="en-US" dirty="0" err="1" smtClean="0">
                <a:solidFill>
                  <a:prstClr val="black"/>
                </a:solidFill>
                <a:cs typeface="Tahoma" pitchFamily="34" charset="0"/>
              </a:rPr>
              <a:t>Stretchwrapper</a:t>
            </a:r>
            <a:r>
              <a:rPr lang="en-US" dirty="0" smtClean="0">
                <a:solidFill>
                  <a:prstClr val="black"/>
                </a:solidFill>
                <a:cs typeface="Tahoma" pitchFamily="34" charset="0"/>
              </a:rPr>
              <a:t> </a:t>
            </a:r>
            <a:r>
              <a:rPr lang="en-US" dirty="0">
                <a:solidFill>
                  <a:prstClr val="black"/>
                </a:solidFill>
                <a:cs typeface="Tahoma" pitchFamily="34" charset="0"/>
              </a:rPr>
              <a:t>Safety Guarding</a:t>
            </a:r>
            <a:endParaRPr lang="en-US" dirty="0" smtClean="0">
              <a:solidFill>
                <a:prstClr val="black"/>
              </a:solidFill>
              <a:cs typeface="Tahoma" pitchFamily="34" charset="0"/>
            </a:endParaRPr>
          </a:p>
        </p:txBody>
      </p:sp>
      <p:sp>
        <p:nvSpPr>
          <p:cNvPr id="19" name="Rectangle 16"/>
          <p:cNvSpPr>
            <a:spLocks noChangeArrowheads="1"/>
          </p:cNvSpPr>
          <p:nvPr/>
        </p:nvSpPr>
        <p:spPr bwMode="auto">
          <a:xfrm>
            <a:off x="422391" y="1067461"/>
            <a:ext cx="7890724" cy="3924151"/>
          </a:xfrm>
          <a:prstGeom prst="rect">
            <a:avLst/>
          </a:prstGeom>
          <a:noFill/>
          <a:ln w="9525">
            <a:noFill/>
            <a:miter lim="800000"/>
            <a:headEnd/>
            <a:tailEnd/>
          </a:ln>
          <a:effectLst/>
        </p:spPr>
        <p:txBody>
          <a:bodyPr wrap="square">
            <a:spAutoFit/>
          </a:bodyPr>
          <a:lstStyle/>
          <a:p>
            <a:pPr defTabSz="457200">
              <a:spcBef>
                <a:spcPct val="50000"/>
              </a:spcBef>
            </a:pPr>
            <a:r>
              <a:rPr lang="en-IN" b="1" dirty="0" smtClean="0">
                <a:solidFill>
                  <a:prstClr val="black"/>
                </a:solidFill>
              </a:rPr>
              <a:t>Design</a:t>
            </a:r>
            <a:r>
              <a:rPr lang="en-IN" b="1" dirty="0">
                <a:solidFill>
                  <a:prstClr val="black"/>
                </a:solidFill>
              </a:rPr>
              <a:t>, installation, </a:t>
            </a:r>
            <a:r>
              <a:rPr lang="en-IN" b="1" dirty="0" smtClean="0">
                <a:solidFill>
                  <a:prstClr val="black"/>
                </a:solidFill>
              </a:rPr>
              <a:t>validation </a:t>
            </a:r>
            <a:r>
              <a:rPr lang="en-IN" b="1" dirty="0">
                <a:solidFill>
                  <a:prstClr val="black"/>
                </a:solidFill>
              </a:rPr>
              <a:t>and commissioning of a multi-zone palletizer and stretch wrapper safety system for 10 beverage </a:t>
            </a:r>
            <a:r>
              <a:rPr lang="en-IN" b="1" dirty="0" smtClean="0">
                <a:solidFill>
                  <a:prstClr val="black"/>
                </a:solidFill>
              </a:rPr>
              <a:t>lines</a:t>
            </a:r>
            <a:endParaRPr lang="en-IN" b="1" dirty="0">
              <a:solidFill>
                <a:prstClr val="black"/>
              </a:solidFill>
            </a:endParaRPr>
          </a:p>
          <a:p>
            <a:pPr defTabSz="457200">
              <a:spcBef>
                <a:spcPct val="50000"/>
              </a:spcBef>
            </a:pPr>
            <a:endParaRPr lang="en-US" sz="1400" b="1" dirty="0">
              <a:solidFill>
                <a:prstClr val="black"/>
              </a:solidFill>
            </a:endParaRPr>
          </a:p>
          <a:p>
            <a:pPr defTabSz="457200">
              <a:spcBef>
                <a:spcPct val="20000"/>
              </a:spcBef>
            </a:pPr>
            <a:r>
              <a:rPr lang="en-US" b="1" u="sng" dirty="0" smtClean="0">
                <a:solidFill>
                  <a:prstClr val="black"/>
                </a:solidFill>
              </a:rPr>
              <a:t>Design Group Scope of Work:</a:t>
            </a:r>
          </a:p>
          <a:p>
            <a:pPr marL="285750" indent="-285750" defTabSz="457200">
              <a:spcBef>
                <a:spcPct val="20000"/>
              </a:spcBef>
              <a:buFont typeface="Arial" panose="020B0604020202020204" pitchFamily="34" charset="0"/>
              <a:buChar char="•"/>
            </a:pPr>
            <a:r>
              <a:rPr lang="en-IN" sz="1600" dirty="0" smtClean="0">
                <a:solidFill>
                  <a:prstClr val="black"/>
                </a:solidFill>
                <a:cs typeface="Tahoma" pitchFamily="34" charset="0"/>
              </a:rPr>
              <a:t>Turn </a:t>
            </a:r>
            <a:r>
              <a:rPr lang="en-IN" sz="1600" dirty="0">
                <a:solidFill>
                  <a:prstClr val="black"/>
                </a:solidFill>
                <a:cs typeface="Tahoma" pitchFamily="34" charset="0"/>
              </a:rPr>
              <a:t>key safety system for end of line machines </a:t>
            </a:r>
            <a:endParaRPr lang="en-IN" sz="1600" dirty="0" smtClean="0">
              <a:solidFill>
                <a:prstClr val="black"/>
              </a:solidFill>
              <a:cs typeface="Tahoma" pitchFamily="34" charset="0"/>
            </a:endParaRPr>
          </a:p>
          <a:p>
            <a:pPr marL="742950" lvl="1" indent="-285750" defTabSz="457200">
              <a:spcBef>
                <a:spcPct val="20000"/>
              </a:spcBef>
              <a:buFont typeface="Arial" panose="020B0604020202020204" pitchFamily="34" charset="0"/>
              <a:buChar char="•"/>
            </a:pPr>
            <a:r>
              <a:rPr lang="en-IN" sz="1400" dirty="0" smtClean="0">
                <a:solidFill>
                  <a:prstClr val="black"/>
                </a:solidFill>
                <a:cs typeface="Tahoma" pitchFamily="34" charset="0"/>
              </a:rPr>
              <a:t>Palletizer</a:t>
            </a:r>
            <a:r>
              <a:rPr lang="en-IN" sz="1400" dirty="0">
                <a:solidFill>
                  <a:prstClr val="black"/>
                </a:solidFill>
                <a:cs typeface="Tahoma" pitchFamily="34" charset="0"/>
              </a:rPr>
              <a:t>, stretch wrapper, pallet </a:t>
            </a:r>
            <a:r>
              <a:rPr lang="en-IN" sz="1400" dirty="0" smtClean="0">
                <a:solidFill>
                  <a:prstClr val="black"/>
                </a:solidFill>
                <a:cs typeface="Tahoma" pitchFamily="34" charset="0"/>
              </a:rPr>
              <a:t>conveyor</a:t>
            </a:r>
            <a:endParaRPr lang="en-IN" sz="1400" dirty="0">
              <a:solidFill>
                <a:prstClr val="black"/>
              </a:solidFill>
              <a:cs typeface="Tahoma" pitchFamily="34" charset="0"/>
            </a:endParaRPr>
          </a:p>
          <a:p>
            <a:pPr marL="285750" indent="-285750" defTabSz="457200">
              <a:spcBef>
                <a:spcPct val="20000"/>
              </a:spcBef>
              <a:buFont typeface="Arial" panose="020B0604020202020204" pitchFamily="34" charset="0"/>
              <a:buChar char="•"/>
            </a:pPr>
            <a:r>
              <a:rPr lang="en-IN" sz="1600" dirty="0">
                <a:solidFill>
                  <a:prstClr val="black"/>
                </a:solidFill>
                <a:cs typeface="Tahoma" pitchFamily="34" charset="0"/>
              </a:rPr>
              <a:t>Safety assessment completed by Rockwell Automation</a:t>
            </a:r>
          </a:p>
          <a:p>
            <a:pPr marL="285750" indent="-285750" defTabSz="457200">
              <a:spcBef>
                <a:spcPct val="20000"/>
              </a:spcBef>
              <a:buFont typeface="Arial" panose="020B0604020202020204" pitchFamily="34" charset="0"/>
              <a:buChar char="•"/>
            </a:pPr>
            <a:r>
              <a:rPr lang="en-IN" sz="1600" dirty="0">
                <a:solidFill>
                  <a:prstClr val="black"/>
                </a:solidFill>
                <a:cs typeface="Tahoma" pitchFamily="34" charset="0"/>
              </a:rPr>
              <a:t>Mechanical guarding design</a:t>
            </a:r>
          </a:p>
          <a:p>
            <a:pPr marL="285750" indent="-285750" defTabSz="457200">
              <a:spcBef>
                <a:spcPct val="20000"/>
              </a:spcBef>
              <a:buFont typeface="Arial" panose="020B0604020202020204" pitchFamily="34" charset="0"/>
              <a:buChar char="•"/>
            </a:pPr>
            <a:r>
              <a:rPr lang="en-IN" sz="1600" dirty="0">
                <a:solidFill>
                  <a:prstClr val="black"/>
                </a:solidFill>
                <a:cs typeface="Tahoma" pitchFamily="34" charset="0"/>
              </a:rPr>
              <a:t>Electrical panel design and procurement</a:t>
            </a:r>
          </a:p>
          <a:p>
            <a:pPr marL="285750" indent="-285750" defTabSz="457200">
              <a:spcBef>
                <a:spcPct val="20000"/>
              </a:spcBef>
              <a:buFont typeface="Arial" panose="020B0604020202020204" pitchFamily="34" charset="0"/>
              <a:buChar char="•"/>
            </a:pPr>
            <a:r>
              <a:rPr lang="en-IN" sz="1600" dirty="0">
                <a:solidFill>
                  <a:prstClr val="black"/>
                </a:solidFill>
                <a:cs typeface="Tahoma" pitchFamily="34" charset="0"/>
              </a:rPr>
              <a:t>Control system design and integration for 7-zone  safety system</a:t>
            </a:r>
          </a:p>
          <a:p>
            <a:pPr marL="285750" indent="-285750" defTabSz="457200">
              <a:spcBef>
                <a:spcPct val="20000"/>
              </a:spcBef>
              <a:buFont typeface="Arial" panose="020B0604020202020204" pitchFamily="34" charset="0"/>
              <a:buChar char="•"/>
            </a:pPr>
            <a:r>
              <a:rPr lang="en-IN" sz="1600" dirty="0">
                <a:solidFill>
                  <a:prstClr val="black"/>
                </a:solidFill>
                <a:cs typeface="Tahoma" pitchFamily="34" charset="0"/>
              </a:rPr>
              <a:t>Installation contractor management</a:t>
            </a:r>
          </a:p>
          <a:p>
            <a:pPr marL="285750" indent="-285750" defTabSz="457200">
              <a:spcBef>
                <a:spcPct val="20000"/>
              </a:spcBef>
              <a:buFont typeface="Arial" panose="020B0604020202020204" pitchFamily="34" charset="0"/>
              <a:buChar char="•"/>
            </a:pPr>
            <a:r>
              <a:rPr lang="en-IN" sz="1600" dirty="0">
                <a:solidFill>
                  <a:prstClr val="black"/>
                </a:solidFill>
                <a:cs typeface="Tahoma" pitchFamily="34" charset="0"/>
              </a:rPr>
              <a:t>Static and functional validation with Rockwell Automation</a:t>
            </a:r>
          </a:p>
          <a:p>
            <a:pPr marL="285750" indent="-285750" defTabSz="457200">
              <a:spcBef>
                <a:spcPct val="20000"/>
              </a:spcBef>
              <a:buFont typeface="Arial" panose="020B0604020202020204" pitchFamily="34" charset="0"/>
              <a:buChar char="•"/>
            </a:pPr>
            <a:r>
              <a:rPr lang="en-IN" sz="1600" dirty="0">
                <a:solidFill>
                  <a:prstClr val="black"/>
                </a:solidFill>
                <a:cs typeface="Tahoma" pitchFamily="34" charset="0"/>
              </a:rPr>
              <a:t>System start up </a:t>
            </a:r>
            <a:r>
              <a:rPr lang="en-IN" sz="1600" dirty="0" smtClean="0">
                <a:solidFill>
                  <a:prstClr val="black"/>
                </a:solidFill>
                <a:cs typeface="Tahoma" pitchFamily="34" charset="0"/>
              </a:rPr>
              <a:t>support</a:t>
            </a:r>
            <a:endParaRPr lang="en-IN" sz="1600" dirty="0">
              <a:solidFill>
                <a:prstClr val="black"/>
              </a:solidFill>
              <a:cs typeface="Tahoma" pitchFamily="34" charset="0"/>
            </a:endParaRPr>
          </a:p>
        </p:txBody>
      </p:sp>
      <p:pic>
        <p:nvPicPr>
          <p:cNvPr id="20" name="Picture 1" descr="cid:265077a9-69c7-4a39-b731-c6ebeedc99f7@namprd05.prod.outlook.com"/>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5370526" y="2017251"/>
            <a:ext cx="1880554" cy="14097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a:stretch>
            <a:fillRect/>
          </a:stretch>
        </p:blipFill>
        <p:spPr>
          <a:xfrm>
            <a:off x="5691116" y="4258101"/>
            <a:ext cx="3108083" cy="1728439"/>
          </a:xfrm>
          <a:prstGeom prst="rect">
            <a:avLst/>
          </a:prstGeom>
        </p:spPr>
      </p:pic>
      <p:pic>
        <p:nvPicPr>
          <p:cNvPr id="22" name="Picture 21"/>
          <p:cNvPicPr>
            <a:picLocks noChangeAspect="1"/>
          </p:cNvPicPr>
          <p:nvPr/>
        </p:nvPicPr>
        <p:blipFill>
          <a:blip r:embed="rId5"/>
          <a:stretch>
            <a:fillRect/>
          </a:stretch>
        </p:blipFill>
        <p:spPr>
          <a:xfrm>
            <a:off x="7392553" y="1791128"/>
            <a:ext cx="1406647" cy="1872373"/>
          </a:xfrm>
          <a:prstGeom prst="rect">
            <a:avLst/>
          </a:prstGeom>
        </p:spPr>
      </p:pic>
      <p:pic>
        <p:nvPicPr>
          <p:cNvPr id="23" name="Picture 2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5381"/>
          <a:stretch/>
        </p:blipFill>
        <p:spPr>
          <a:xfrm>
            <a:off x="1446663" y="4719901"/>
            <a:ext cx="3941882" cy="1538351"/>
          </a:xfrm>
          <a:prstGeom prst="rect">
            <a:avLst/>
          </a:prstGeom>
        </p:spPr>
      </p:pic>
    </p:spTree>
    <p:extLst>
      <p:ext uri="{BB962C8B-B14F-4D97-AF65-F5344CB8AC3E}">
        <p14:creationId xmlns:p14="http://schemas.microsoft.com/office/powerpoint/2010/main" val="1934790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Good Culture Starts with Leadership</a:t>
            </a:r>
            <a:endParaRPr lang="en-US" dirty="0"/>
          </a:p>
        </p:txBody>
      </p:sp>
      <p:grpSp>
        <p:nvGrpSpPr>
          <p:cNvPr id="4" name="Group 3"/>
          <p:cNvGrpSpPr/>
          <p:nvPr/>
        </p:nvGrpSpPr>
        <p:grpSpPr>
          <a:xfrm>
            <a:off x="552546" y="1128869"/>
            <a:ext cx="8326929" cy="4852232"/>
            <a:chOff x="549605" y="222113"/>
            <a:chExt cx="12236568" cy="56642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1494" y="222113"/>
              <a:ext cx="4474679" cy="5664200"/>
            </a:xfrm>
            <a:prstGeom prst="rect">
              <a:avLst/>
            </a:prstGeom>
            <a:effectLst>
              <a:softEdge rad="533400"/>
            </a:effectLst>
          </p:spPr>
        </p:pic>
        <p:sp>
          <p:nvSpPr>
            <p:cNvPr id="6" name="Rectangle 5"/>
            <p:cNvSpPr/>
            <p:nvPr/>
          </p:nvSpPr>
          <p:spPr>
            <a:xfrm>
              <a:off x="549605" y="1069194"/>
              <a:ext cx="7848599" cy="3970037"/>
            </a:xfrm>
            <a:prstGeom prst="rect">
              <a:avLst/>
            </a:prstGeom>
          </p:spPr>
          <p:txBody>
            <a:bodyPr wrap="square" lIns="91435" tIns="45719" rIns="91435" bIns="45719">
              <a:spAutoFit/>
            </a:bodyPr>
            <a:lstStyle/>
            <a:p>
              <a:pPr marL="0" marR="0" lvl="0" indent="0" algn="l" defTabSz="914309" rtl="0" eaLnBrk="1" fontAlgn="auto" latinLnBrk="0" hangingPunct="1">
                <a:spcBef>
                  <a:spcPts val="0"/>
                </a:spcBef>
                <a:spcAft>
                  <a:spcPts val="180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“Everyone wants to do better. </a:t>
              </a:r>
              <a:r>
                <a:rPr kumimoji="0" lang="en-US" sz="2000" b="1" i="0" u="none" strike="noStrike" kern="1200" cap="none" spc="0" normalizeH="0" baseline="0" noProof="0" dirty="0" smtClean="0">
                  <a:ln>
                    <a:noFill/>
                  </a:ln>
                  <a:solidFill>
                    <a:srgbClr val="FF0000"/>
                  </a:solidFill>
                  <a:effectLst/>
                  <a:uLnTx/>
                  <a:uFillTx/>
                  <a:latin typeface="Calibri" panose="020F0502020204030204"/>
                  <a:ea typeface="+mn-ea"/>
                  <a:cs typeface="+mn-cs"/>
                </a:rPr>
                <a:t>Trust</a:t>
              </a:r>
              <a:r>
                <a:rPr lang="en-US" sz="2000" b="1" dirty="0">
                  <a:solidFill>
                    <a:srgbClr val="FF0000"/>
                  </a:solidFill>
                  <a:latin typeface="Calibri" panose="020F0502020204030204"/>
                </a:rPr>
                <a:t> </a:t>
              </a:r>
              <a:r>
                <a:rPr lang="en-US" sz="2000" b="1" dirty="0" smtClean="0">
                  <a:solidFill>
                    <a:srgbClr val="FF0000"/>
                  </a:solidFill>
                  <a:latin typeface="Calibri" panose="020F0502020204030204"/>
                </a:rPr>
                <a:t>them. </a:t>
              </a:r>
              <a:r>
                <a:rPr kumimoji="0" lang="en-US" sz="2000" b="0" i="0"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rPr>
                <a:t>Leaders </a:t>
              </a: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are everywhere. </a:t>
              </a:r>
              <a:r>
                <a:rPr kumimoji="0" lang="en-US" sz="2000" b="1" i="0" u="none" strike="noStrike" kern="1200" cap="none" spc="0" normalizeH="0" baseline="0" noProof="0" dirty="0">
                  <a:ln>
                    <a:noFill/>
                  </a:ln>
                  <a:solidFill>
                    <a:srgbClr val="56C9C1"/>
                  </a:solidFill>
                  <a:effectLst/>
                  <a:uLnTx/>
                  <a:uFillTx/>
                  <a:latin typeface="Calibri" panose="020F0502020204030204"/>
                  <a:ea typeface="+mn-ea"/>
                  <a:cs typeface="+mn-cs"/>
                </a:rPr>
                <a:t>Find them. </a:t>
              </a: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People achieve good things, big and small, every day. </a:t>
              </a: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Celebrate them.</a:t>
              </a:r>
              <a:r>
                <a:rPr kumimoji="0" lang="en-US"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Some people wish things were different.  </a:t>
              </a:r>
              <a:r>
                <a:rPr kumimoji="0" lang="en-US" sz="2000" b="1" i="0" u="none" strike="noStrike" kern="1200" cap="none" spc="0" normalizeH="0" baseline="0" noProof="0" dirty="0">
                  <a:ln>
                    <a:noFill/>
                  </a:ln>
                  <a:solidFill>
                    <a:srgbClr val="70AD47"/>
                  </a:solidFill>
                  <a:effectLst/>
                  <a:uLnTx/>
                  <a:uFillTx/>
                  <a:latin typeface="Calibri" panose="020F0502020204030204"/>
                  <a:ea typeface="+mn-ea"/>
                  <a:cs typeface="+mn-cs"/>
                </a:rPr>
                <a:t>Listen to them. </a:t>
              </a: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Everybody matters. </a:t>
              </a:r>
              <a:r>
                <a:rPr kumimoji="0" lang="en-US" sz="2000" b="1" i="0" u="none" strike="noStrike" kern="1200" cap="none" spc="0" normalizeH="0" baseline="0" noProof="0" dirty="0" smtClean="0">
                  <a:ln>
                    <a:noFill/>
                  </a:ln>
                  <a:solidFill>
                    <a:srgbClr val="FF0000"/>
                  </a:solidFill>
                  <a:effectLst/>
                  <a:uLnTx/>
                  <a:uFillTx/>
                  <a:latin typeface="Calibri" panose="020F0502020204030204"/>
                  <a:ea typeface="+mn-ea"/>
                  <a:cs typeface="+mn-cs"/>
                </a:rPr>
                <a:t>Show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them.</a:t>
              </a: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309" rtl="0" eaLnBrk="1" fontAlgn="auto" latinLnBrk="0" hangingPunct="1">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from </a:t>
              </a:r>
              <a:r>
                <a:rPr kumimoji="0" lang="en-US" sz="2000" b="1"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Everybody Matters: The Extraordinary </a:t>
              </a:r>
            </a:p>
            <a:p>
              <a:pPr marL="0" marR="0" lvl="0" indent="0" algn="r" defTabSz="914309" rtl="0" eaLnBrk="1" fontAlgn="auto" latinLnBrk="0" hangingPunct="1">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Power of Caring for Your People Like </a:t>
              </a:r>
              <a:r>
                <a:rPr kumimoji="0" lang="en-US" sz="2000" b="1" i="1"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mn-cs"/>
                </a:rPr>
                <a:t>Family</a:t>
              </a:r>
            </a:p>
            <a:p>
              <a:pPr marL="0" marR="0" lvl="0" indent="0" algn="r" defTabSz="914309" rtl="0" eaLnBrk="1" fontAlgn="auto" latinLnBrk="0" hangingPunct="1">
                <a:spcBef>
                  <a:spcPts val="0"/>
                </a:spcBef>
                <a:spcAft>
                  <a:spcPts val="0"/>
                </a:spcAft>
                <a:buClrTx/>
                <a:buSzTx/>
                <a:buFontTx/>
                <a:buNone/>
                <a:tabLst/>
                <a:defRPr/>
              </a:pPr>
              <a:endParaRPr kumimoji="0" lang="en-US" sz="2000" b="1" i="1" u="none" strike="noStrike" kern="1200" cap="none" spc="0" normalizeH="0" baseline="0" noProof="0" dirty="0" smtClean="0">
                <a:ln>
                  <a:noFill/>
                </a:ln>
                <a:solidFill>
                  <a:srgbClr val="FF0000"/>
                </a:solidFill>
                <a:effectLst/>
                <a:uLnTx/>
                <a:uFillTx/>
                <a:latin typeface="Calibri" panose="020F0502020204030204"/>
                <a:ea typeface="+mn-ea"/>
                <a:cs typeface="+mn-cs"/>
              </a:endParaRPr>
            </a:p>
            <a:p>
              <a:pPr marL="0" marR="0" lvl="0" indent="0" algn="l" defTabSz="914309" rtl="0" eaLnBrk="1" fontAlgn="auto" latinLnBrk="0" hangingPunct="1">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FF0000"/>
                  </a:solidFill>
                  <a:effectLst/>
                  <a:uLnTx/>
                  <a:uFillTx/>
                  <a:latin typeface="Calibri" panose="020F0502020204030204"/>
                  <a:ea typeface="+mn-ea"/>
                  <a:cs typeface="+mn-cs"/>
                </a:rPr>
                <a:t>everybodymattersbook.com</a:t>
              </a:r>
              <a:endParaRPr kumimoji="0" lang="en-US" sz="2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69518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Good Culture is a Safe Culture</a:t>
            </a:r>
            <a:endParaRPr lang="en-US" dirty="0"/>
          </a:p>
        </p:txBody>
      </p:sp>
      <p:pic>
        <p:nvPicPr>
          <p:cNvPr id="4" name="Content Placeholder 3">
            <a:extLst>
              <a:ext uri="{FF2B5EF4-FFF2-40B4-BE49-F238E27FC236}">
                <a16:creationId xmlns:a16="http://schemas.microsoft.com/office/drawing/2014/main" id="{7919F069-F6BC-D742-8133-7C2F75F571C4}"/>
              </a:ext>
            </a:extLst>
          </p:cNvPr>
          <p:cNvPicPr>
            <a:picLocks noGrp="1" noChangeAspect="1"/>
          </p:cNvPicPr>
          <p:nvPr>
            <p:ph idx="1"/>
          </p:nvPr>
        </p:nvPicPr>
        <p:blipFill rotWithShape="1">
          <a:blip r:embed="rId2"/>
          <a:srcRect l="2869" t="13151" r="2703" b="3624"/>
          <a:stretch/>
        </p:blipFill>
        <p:spPr>
          <a:xfrm>
            <a:off x="711786" y="989556"/>
            <a:ext cx="7738182" cy="5116882"/>
          </a:xfrm>
          <a:prstGeom prst="rect">
            <a:avLst/>
          </a:prstGeom>
        </p:spPr>
      </p:pic>
    </p:spTree>
    <p:extLst>
      <p:ext uri="{BB962C8B-B14F-4D97-AF65-F5344CB8AC3E}">
        <p14:creationId xmlns:p14="http://schemas.microsoft.com/office/powerpoint/2010/main" val="3764142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are we most likely to get injured at work? </a:t>
            </a:r>
          </a:p>
          <a:p>
            <a:pPr lvl="1"/>
            <a:r>
              <a:rPr lang="en-US" dirty="0" smtClean="0"/>
              <a:t>When we are generally feeling fulfilled, happy, supported and respected by our peers?</a:t>
            </a:r>
          </a:p>
          <a:p>
            <a:pPr lvl="1"/>
            <a:r>
              <a:rPr lang="en-US" dirty="0" smtClean="0"/>
              <a:t>or</a:t>
            </a:r>
          </a:p>
          <a:p>
            <a:pPr lvl="1"/>
            <a:r>
              <a:rPr lang="en-US" dirty="0" smtClean="0"/>
              <a:t>When we are feeling stressed, frustrated, overwhelmed, or alone? </a:t>
            </a:r>
          </a:p>
          <a:p>
            <a:r>
              <a:rPr lang="en-US" dirty="0" smtClean="0"/>
              <a:t>If I trust my manager, I am more likely to feel that they will </a:t>
            </a:r>
            <a:r>
              <a:rPr lang="en-US" b="1" dirty="0" smtClean="0"/>
              <a:t>listen</a:t>
            </a:r>
            <a:r>
              <a:rPr lang="en-US" dirty="0" smtClean="0"/>
              <a:t> if I raise a concern about workplace safety.</a:t>
            </a:r>
          </a:p>
          <a:p>
            <a:r>
              <a:rPr lang="en-US" dirty="0" smtClean="0"/>
              <a:t>If I feel empowered to make decisions, I am more likely to take a pause to ask questions about the safest way to complete a task</a:t>
            </a:r>
          </a:p>
          <a:p>
            <a:pPr lvl="1"/>
            <a:r>
              <a:rPr lang="en-US" dirty="0" smtClean="0"/>
              <a:t>If I </a:t>
            </a:r>
            <a:r>
              <a:rPr lang="en-US" b="1" i="1" dirty="0" smtClean="0"/>
              <a:t>don’t</a:t>
            </a:r>
            <a:r>
              <a:rPr lang="en-US" dirty="0" smtClean="0"/>
              <a:t> know the proper way that a task should be done, but I know that my supervisors support and respect me and are always there to help, I will feel empowered to </a:t>
            </a:r>
            <a:r>
              <a:rPr lang="en-US" b="1" dirty="0" smtClean="0"/>
              <a:t>ask for help.</a:t>
            </a:r>
            <a:endParaRPr lang="en-US" dirty="0"/>
          </a:p>
        </p:txBody>
      </p:sp>
      <p:sp>
        <p:nvSpPr>
          <p:cNvPr id="3" name="Title 2"/>
          <p:cNvSpPr>
            <a:spLocks noGrp="1"/>
          </p:cNvSpPr>
          <p:nvPr>
            <p:ph type="title"/>
          </p:nvPr>
        </p:nvSpPr>
        <p:spPr/>
        <p:txBody>
          <a:bodyPr/>
          <a:lstStyle/>
          <a:p>
            <a:r>
              <a:rPr lang="en-US" dirty="0" smtClean="0"/>
              <a:t>But Why?</a:t>
            </a:r>
            <a:endParaRPr lang="en-US" dirty="0"/>
          </a:p>
        </p:txBody>
      </p:sp>
    </p:spTree>
    <p:extLst>
      <p:ext uri="{BB962C8B-B14F-4D97-AF65-F5344CB8AC3E}">
        <p14:creationId xmlns:p14="http://schemas.microsoft.com/office/powerpoint/2010/main" val="12216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ob Chapman Safety Covenant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11338" y="1058863"/>
            <a:ext cx="5522912" cy="4970462"/>
          </a:xfrm>
        </p:spPr>
      </p:pic>
      <p:sp>
        <p:nvSpPr>
          <p:cNvPr id="3" name="Title 2"/>
          <p:cNvSpPr>
            <a:spLocks noGrp="1"/>
          </p:cNvSpPr>
          <p:nvPr>
            <p:ph type="title"/>
          </p:nvPr>
        </p:nvSpPr>
        <p:spPr/>
        <p:txBody>
          <a:bodyPr/>
          <a:lstStyle/>
          <a:p>
            <a:r>
              <a:rPr lang="en-US" dirty="0" smtClean="0"/>
              <a:t>Bob Chapman on The Safety Covenant</a:t>
            </a:r>
            <a:endParaRPr lang="en-US" dirty="0"/>
          </a:p>
        </p:txBody>
      </p:sp>
    </p:spTree>
    <p:extLst>
      <p:ext uri="{BB962C8B-B14F-4D97-AF65-F5344CB8AC3E}">
        <p14:creationId xmlns:p14="http://schemas.microsoft.com/office/powerpoint/2010/main" val="2235673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5120" y="1090506"/>
            <a:ext cx="4838938" cy="4939573"/>
          </a:xfrm>
        </p:spPr>
        <p:txBody>
          <a:bodyPr numCol="1"/>
          <a:lstStyle/>
          <a:p>
            <a:pPr marR="283210">
              <a:spcBef>
                <a:spcPts val="0"/>
              </a:spcBef>
              <a:buClr>
                <a:srgbClr val="9D2235"/>
              </a:buClr>
            </a:pPr>
            <a:r>
              <a:rPr lang="en-US" sz="2000" b="1" dirty="0">
                <a:ea typeface="Times New Roman" panose="02020603050405020304" pitchFamily="18" charset="0"/>
                <a:cs typeface="Tahoma" panose="020B0604030504040204" pitchFamily="34" charset="0"/>
              </a:rPr>
              <a:t>Safety </a:t>
            </a:r>
            <a:r>
              <a:rPr lang="en-US" sz="2000" b="1" dirty="0" smtClean="0">
                <a:ea typeface="Times New Roman" panose="02020603050405020304" pitchFamily="18" charset="0"/>
                <a:cs typeface="Tahoma" panose="020B0604030504040204" pitchFamily="34" charset="0"/>
              </a:rPr>
              <a:t>Covenant: </a:t>
            </a:r>
            <a:r>
              <a:rPr lang="en-US" sz="2000" dirty="0" smtClean="0"/>
              <a:t>Barry-</a:t>
            </a:r>
            <a:r>
              <a:rPr lang="en-US" sz="2000" dirty="0" err="1" smtClean="0"/>
              <a:t>Wehmiller</a:t>
            </a:r>
            <a:r>
              <a:rPr lang="en-US" sz="2000" dirty="0" smtClean="0"/>
              <a:t> Companies objective is to send every life we touch home healthy, safe and fulfilled each day.</a:t>
            </a:r>
            <a:endParaRPr lang="en-US" sz="2000" dirty="0">
              <a:ea typeface="Times New Roman" panose="02020603050405020304" pitchFamily="18" charset="0"/>
              <a:cs typeface="Tahoma" panose="020B0604030504040204" pitchFamily="34" charset="0"/>
            </a:endParaRPr>
          </a:p>
          <a:p>
            <a:pPr marR="283210">
              <a:spcBef>
                <a:spcPts val="0"/>
              </a:spcBef>
              <a:buClr>
                <a:srgbClr val="9D2235"/>
              </a:buClr>
            </a:pPr>
            <a:r>
              <a:rPr lang="en-US" sz="2000" b="1" dirty="0" smtClean="0">
                <a:ea typeface="Times New Roman" panose="02020603050405020304" pitchFamily="18" charset="0"/>
                <a:cs typeface="Tahoma" panose="020B0604030504040204" pitchFamily="34" charset="0"/>
              </a:rPr>
              <a:t>Safety Vision:  </a:t>
            </a:r>
            <a:r>
              <a:rPr lang="en-US" sz="2000" dirty="0" smtClean="0">
                <a:ea typeface="Times New Roman" panose="02020603050405020304" pitchFamily="18" charset="0"/>
                <a:cs typeface="Tahoma" panose="020B0604030504040204" pitchFamily="34" charset="0"/>
              </a:rPr>
              <a:t>Barry-</a:t>
            </a:r>
            <a:r>
              <a:rPr lang="en-US" sz="2000" dirty="0" err="1" smtClean="0">
                <a:ea typeface="Times New Roman" panose="02020603050405020304" pitchFamily="18" charset="0"/>
                <a:cs typeface="Tahoma" panose="020B0604030504040204" pitchFamily="34" charset="0"/>
              </a:rPr>
              <a:t>Wehmiller</a:t>
            </a:r>
            <a:r>
              <a:rPr lang="en-US" sz="2000" dirty="0" smtClean="0">
                <a:ea typeface="Times New Roman" panose="02020603050405020304" pitchFamily="18" charset="0"/>
                <a:cs typeface="Tahoma" panose="020B0604030504040204" pitchFamily="34" charset="0"/>
              </a:rPr>
              <a:t> Design Group, </a:t>
            </a:r>
            <a:r>
              <a:rPr lang="en-US" sz="2000" dirty="0">
                <a:ea typeface="Times New Roman" panose="02020603050405020304" pitchFamily="18" charset="0"/>
                <a:cs typeface="Tahoma" panose="020B0604030504040204" pitchFamily="34" charset="0"/>
              </a:rPr>
              <a:t>is committed to creating </a:t>
            </a:r>
            <a:r>
              <a:rPr lang="en-US" sz="2000" dirty="0" smtClean="0">
                <a:ea typeface="Times New Roman" panose="02020603050405020304" pitchFamily="18" charset="0"/>
                <a:cs typeface="Tahoma" panose="020B0604030504040204" pitchFamily="34" charset="0"/>
              </a:rPr>
              <a:t>&amp; </a:t>
            </a:r>
            <a:r>
              <a:rPr lang="en-US" sz="2000" dirty="0">
                <a:ea typeface="Times New Roman" panose="02020603050405020304" pitchFamily="18" charset="0"/>
                <a:cs typeface="Tahoma" panose="020B0604030504040204" pitchFamily="34" charset="0"/>
              </a:rPr>
              <a:t>living a </a:t>
            </a:r>
            <a:r>
              <a:rPr lang="en-US" sz="2000" i="1" dirty="0">
                <a:ea typeface="Times New Roman" panose="02020603050405020304" pitchFamily="18" charset="0"/>
                <a:cs typeface="Tahoma" panose="020B0604030504040204" pitchFamily="34" charset="0"/>
              </a:rPr>
              <a:t>culture</a:t>
            </a:r>
            <a:r>
              <a:rPr lang="en-US" sz="2000" dirty="0">
                <a:ea typeface="Times New Roman" panose="02020603050405020304" pitchFamily="18" charset="0"/>
                <a:cs typeface="Tahoma" panose="020B0604030504040204" pitchFamily="34" charset="0"/>
              </a:rPr>
              <a:t> where safety is recognized as a company value &amp;</a:t>
            </a:r>
            <a:r>
              <a:rPr lang="en-US" sz="2000" dirty="0" smtClean="0">
                <a:ea typeface="Times New Roman" panose="02020603050405020304" pitchFamily="18" charset="0"/>
                <a:cs typeface="Tahoma" panose="020B0604030504040204" pitchFamily="34" charset="0"/>
              </a:rPr>
              <a:t> </a:t>
            </a:r>
            <a:r>
              <a:rPr lang="en-US" sz="2000" dirty="0">
                <a:ea typeface="Times New Roman" panose="02020603050405020304" pitchFamily="18" charset="0"/>
                <a:cs typeface="Tahoma" panose="020B0604030504040204" pitchFamily="34" charset="0"/>
              </a:rPr>
              <a:t>ensures every life we touch goes home healthy, safe, </a:t>
            </a:r>
            <a:r>
              <a:rPr lang="en-US" sz="2000" dirty="0" smtClean="0">
                <a:ea typeface="Times New Roman" panose="02020603050405020304" pitchFamily="18" charset="0"/>
                <a:cs typeface="Tahoma" panose="020B0604030504040204" pitchFamily="34" charset="0"/>
              </a:rPr>
              <a:t>&amp; </a:t>
            </a:r>
            <a:r>
              <a:rPr lang="en-US" sz="2000" dirty="0">
                <a:ea typeface="Times New Roman" panose="02020603050405020304" pitchFamily="18" charset="0"/>
                <a:cs typeface="Tahoma" panose="020B0604030504040204" pitchFamily="34" charset="0"/>
              </a:rPr>
              <a:t>fulfilled</a:t>
            </a:r>
            <a:r>
              <a:rPr lang="en-US" sz="2000" dirty="0" smtClean="0">
                <a:ea typeface="Times New Roman" panose="02020603050405020304" pitchFamily="18" charset="0"/>
                <a:cs typeface="Tahoma" panose="020B0604030504040204" pitchFamily="34" charset="0"/>
              </a:rPr>
              <a:t>.</a:t>
            </a:r>
          </a:p>
        </p:txBody>
      </p:sp>
      <p:sp>
        <p:nvSpPr>
          <p:cNvPr id="3" name="Title 2"/>
          <p:cNvSpPr>
            <a:spLocks noGrp="1"/>
          </p:cNvSpPr>
          <p:nvPr>
            <p:ph type="title"/>
          </p:nvPr>
        </p:nvSpPr>
        <p:spPr/>
        <p:txBody>
          <a:bodyPr/>
          <a:lstStyle/>
          <a:p>
            <a:r>
              <a:rPr lang="en-US" dirty="0" smtClean="0"/>
              <a:t>Safety Culture and Responsibilities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313179745"/>
              </p:ext>
            </p:extLst>
          </p:nvPr>
        </p:nvGraphicFramePr>
        <p:xfrm>
          <a:off x="4933813" y="1024128"/>
          <a:ext cx="3847384" cy="4979426"/>
        </p:xfrm>
        <a:graphic>
          <a:graphicData uri="http://schemas.openxmlformats.org/presentationml/2006/ole">
            <mc:AlternateContent xmlns:mc="http://schemas.openxmlformats.org/markup-compatibility/2006">
              <mc:Choice xmlns:v="urn:schemas-microsoft-com:vml" Requires="v">
                <p:oleObj spid="_x0000_s1050" name="Acrobat Document" r:id="rId3" imgW="5829085" imgH="7543571" progId="AcroExch.Document.DC">
                  <p:embed/>
                </p:oleObj>
              </mc:Choice>
              <mc:Fallback>
                <p:oleObj name="Acrobat Document" r:id="rId3" imgW="5829085" imgH="7543571" progId="AcroExch.Document.DC">
                  <p:embed/>
                  <p:pic>
                    <p:nvPicPr>
                      <p:cNvPr id="0" name=""/>
                      <p:cNvPicPr/>
                      <p:nvPr/>
                    </p:nvPicPr>
                    <p:blipFill>
                      <a:blip r:embed="rId4"/>
                      <a:stretch>
                        <a:fillRect/>
                      </a:stretch>
                    </p:blipFill>
                    <p:spPr>
                      <a:xfrm>
                        <a:off x="4933813" y="1024128"/>
                        <a:ext cx="3847384" cy="4979426"/>
                      </a:xfrm>
                      <a:prstGeom prst="rect">
                        <a:avLst/>
                      </a:prstGeom>
                    </p:spPr>
                  </p:pic>
                </p:oleObj>
              </mc:Fallback>
            </mc:AlternateContent>
          </a:graphicData>
        </a:graphic>
      </p:graphicFrame>
    </p:spTree>
    <p:extLst>
      <p:ext uri="{BB962C8B-B14F-4D97-AF65-F5344CB8AC3E}">
        <p14:creationId xmlns:p14="http://schemas.microsoft.com/office/powerpoint/2010/main" val="2569575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Agenda</a:t>
            </a:r>
          </a:p>
          <a:p>
            <a:pPr marL="914400" lvl="1" indent="-457200">
              <a:buFont typeface="+mj-lt"/>
              <a:buAutoNum type="arabicPeriod"/>
            </a:pPr>
            <a:r>
              <a:rPr lang="en-US" dirty="0" smtClean="0"/>
              <a:t>Barry-</a:t>
            </a:r>
            <a:r>
              <a:rPr lang="en-US" dirty="0" err="1" smtClean="0"/>
              <a:t>Wehmiller</a:t>
            </a:r>
            <a:r>
              <a:rPr lang="en-US" dirty="0" smtClean="0"/>
              <a:t> &amp; Design Group Overview</a:t>
            </a:r>
          </a:p>
          <a:p>
            <a:pPr marL="914400" lvl="1" indent="-457200">
              <a:buFont typeface="+mj-lt"/>
              <a:buAutoNum type="arabicPeriod"/>
            </a:pPr>
            <a:r>
              <a:rPr lang="en-US" dirty="0" smtClean="0"/>
              <a:t>Project Profiles</a:t>
            </a:r>
          </a:p>
          <a:p>
            <a:pPr marL="914400" lvl="1" indent="-457200">
              <a:buFont typeface="+mj-lt"/>
              <a:buAutoNum type="arabicPeriod"/>
            </a:pPr>
            <a:r>
              <a:rPr lang="en-US" dirty="0" smtClean="0"/>
              <a:t>What does culture have to do with safety?</a:t>
            </a:r>
          </a:p>
          <a:p>
            <a:pPr marL="914400" lvl="1" indent="-457200">
              <a:buFont typeface="+mj-lt"/>
              <a:buAutoNum type="arabicPeriod"/>
            </a:pPr>
            <a:r>
              <a:rPr lang="en-US" dirty="0" smtClean="0"/>
              <a:t>Professional Empowerment</a:t>
            </a:r>
          </a:p>
          <a:p>
            <a:pPr marL="914400" lvl="1" indent="-457200">
              <a:buFont typeface="+mj-lt"/>
              <a:buAutoNum type="arabicPeriod"/>
            </a:pPr>
            <a:r>
              <a:rPr lang="en-US" dirty="0" smtClean="0"/>
              <a:t>Pre-Mobilization</a:t>
            </a:r>
          </a:p>
          <a:p>
            <a:pPr marL="914400" lvl="1" indent="-457200">
              <a:buFont typeface="+mj-lt"/>
              <a:buAutoNum type="arabicPeriod"/>
            </a:pPr>
            <a:r>
              <a:rPr lang="en-US" dirty="0" smtClean="0"/>
              <a:t>Project Safety Plan</a:t>
            </a:r>
          </a:p>
          <a:p>
            <a:pPr marL="914400" lvl="1" indent="-457200">
              <a:buFont typeface="+mj-lt"/>
              <a:buAutoNum type="arabicPeriod"/>
            </a:pPr>
            <a:r>
              <a:rPr lang="en-US" dirty="0" smtClean="0"/>
              <a:t>Inspection, Analysis, and Continuous Improvement</a:t>
            </a:r>
          </a:p>
          <a:p>
            <a:pPr marL="914400" lvl="1" indent="-457200">
              <a:buFont typeface="+mj-lt"/>
              <a:buAutoNum type="arabicPeriod"/>
            </a:pPr>
            <a:r>
              <a:rPr lang="en-US" dirty="0" smtClean="0"/>
              <a:t>Hazard Prevention and Control</a:t>
            </a:r>
          </a:p>
          <a:p>
            <a:pPr marL="914400" lvl="1" indent="-457200">
              <a:buFont typeface="+mj-lt"/>
              <a:buAutoNum type="arabicPeriod"/>
            </a:pPr>
            <a:r>
              <a:rPr lang="en-US" dirty="0" smtClean="0"/>
              <a:t>Training and Permitting</a:t>
            </a:r>
          </a:p>
          <a:p>
            <a:pPr marL="914400" lvl="1" indent="-457200">
              <a:buFont typeface="+mj-lt"/>
              <a:buAutoNum type="arabicPeriod"/>
            </a:pPr>
            <a:r>
              <a:rPr lang="en-US" dirty="0" smtClean="0"/>
              <a:t>Incident Reporting, RCA, Action Step Implementation</a:t>
            </a:r>
          </a:p>
          <a:p>
            <a:pPr marL="914400" lvl="1" indent="-457200">
              <a:buFont typeface="+mj-lt"/>
              <a:buAutoNum type="arabicPeriod"/>
            </a:pPr>
            <a:endParaRPr lang="en-US" dirty="0" smtClean="0"/>
          </a:p>
          <a:p>
            <a:pPr marL="914400" lvl="1" indent="-457200">
              <a:buFont typeface="+mj-lt"/>
              <a:buAutoNum type="arabicPeriod"/>
            </a:pPr>
            <a:endParaRPr lang="en-US" dirty="0" smtClean="0"/>
          </a:p>
          <a:p>
            <a:pPr marL="914400" lvl="1" indent="-457200">
              <a:buFont typeface="+mj-lt"/>
              <a:buAutoNum type="arabicPeriod"/>
            </a:pPr>
            <a:endParaRPr lang="en-US" dirty="0"/>
          </a:p>
        </p:txBody>
      </p:sp>
      <p:sp>
        <p:nvSpPr>
          <p:cNvPr id="3" name="Title 2"/>
          <p:cNvSpPr>
            <a:spLocks noGrp="1"/>
          </p:cNvSpPr>
          <p:nvPr>
            <p:ph type="title"/>
          </p:nvPr>
        </p:nvSpPr>
        <p:spPr/>
        <p:txBody>
          <a:bodyPr/>
          <a:lstStyle/>
          <a:p>
            <a:r>
              <a:rPr lang="en-US" dirty="0" smtClean="0"/>
              <a:t>Construction Safety 360</a:t>
            </a:r>
            <a:endParaRPr lang="en-US" dirty="0"/>
          </a:p>
        </p:txBody>
      </p:sp>
    </p:spTree>
    <p:extLst>
      <p:ext uri="{BB962C8B-B14F-4D97-AF65-F5344CB8AC3E}">
        <p14:creationId xmlns:p14="http://schemas.microsoft.com/office/powerpoint/2010/main" val="227663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‘First Year Experience’</a:t>
            </a:r>
            <a:endParaRPr lang="en-US" dirty="0"/>
          </a:p>
        </p:txBody>
      </p:sp>
      <p:pic>
        <p:nvPicPr>
          <p:cNvPr id="6" name="Picture 5"/>
          <p:cNvPicPr>
            <a:picLocks noChangeAspect="1"/>
          </p:cNvPicPr>
          <p:nvPr/>
        </p:nvPicPr>
        <p:blipFill>
          <a:blip r:embed="rId2"/>
          <a:stretch>
            <a:fillRect/>
          </a:stretch>
        </p:blipFill>
        <p:spPr>
          <a:xfrm>
            <a:off x="352963" y="1088682"/>
            <a:ext cx="8455828" cy="4840196"/>
          </a:xfrm>
          <a:prstGeom prst="rect">
            <a:avLst/>
          </a:prstGeom>
        </p:spPr>
      </p:pic>
      <p:sp>
        <p:nvSpPr>
          <p:cNvPr id="2" name="Rounded Rectangle 1"/>
          <p:cNvSpPr/>
          <p:nvPr/>
        </p:nvSpPr>
        <p:spPr>
          <a:xfrm>
            <a:off x="652328" y="5490188"/>
            <a:ext cx="1399992" cy="144050"/>
          </a:xfrm>
          <a:prstGeom prst="round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67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Safety Program Overview</a:t>
            </a:r>
            <a:endParaRPr lang="en-US" dirty="0"/>
          </a:p>
        </p:txBody>
      </p:sp>
      <p:pic>
        <p:nvPicPr>
          <p:cNvPr id="5" name="Content Placeholder 4"/>
          <p:cNvPicPr>
            <a:picLocks noGrp="1" noChangeAspect="1"/>
          </p:cNvPicPr>
          <p:nvPr>
            <p:ph idx="1"/>
          </p:nvPr>
        </p:nvPicPr>
        <p:blipFill>
          <a:blip r:embed="rId2"/>
          <a:stretch>
            <a:fillRect/>
          </a:stretch>
        </p:blipFill>
        <p:spPr>
          <a:xfrm>
            <a:off x="561831" y="1057275"/>
            <a:ext cx="4186891" cy="4999038"/>
          </a:xfrm>
          <a:prstGeom prst="rect">
            <a:avLst/>
          </a:prstGeom>
        </p:spPr>
      </p:pic>
      <p:sp>
        <p:nvSpPr>
          <p:cNvPr id="7" name="Content Placeholder 1"/>
          <p:cNvSpPr txBox="1">
            <a:spLocks/>
          </p:cNvSpPr>
          <p:nvPr/>
        </p:nvSpPr>
        <p:spPr>
          <a:xfrm>
            <a:off x="4580877" y="1087007"/>
            <a:ext cx="4114800" cy="4939573"/>
          </a:xfrm>
          <a:prstGeom prst="rect">
            <a:avLst/>
          </a:prstGeom>
        </p:spPr>
        <p:txBody>
          <a:bodyPr vert="horz" lIns="91440" tIns="45720" rIns="91440" bIns="45720" numCol="1" rtlCol="0">
            <a:noAutofit/>
          </a:bodyPr>
          <a:lstStyle>
            <a:lvl1pPr marL="342900" indent="-342900" algn="l" defTabSz="457200" rtl="0" eaLnBrk="1" latinLnBrk="0" hangingPunct="1">
              <a:spcBef>
                <a:spcPct val="20000"/>
              </a:spcBef>
              <a:buClr>
                <a:srgbClr val="B20838"/>
              </a:buClr>
              <a:buFont typeface="Arial"/>
              <a:buChar char="•"/>
              <a:defRPr sz="2400" kern="1200" baseline="0">
                <a:solidFill>
                  <a:srgbClr val="373A36"/>
                </a:solidFill>
                <a:latin typeface="+mn-lt"/>
                <a:ea typeface="+mn-ea"/>
                <a:cs typeface="+mn-cs"/>
              </a:defRPr>
            </a:lvl1pPr>
            <a:lvl2pPr marL="742950" indent="-285750" algn="l" defTabSz="457200" rtl="0" eaLnBrk="1" latinLnBrk="0" hangingPunct="1">
              <a:spcBef>
                <a:spcPct val="20000"/>
              </a:spcBef>
              <a:buClr>
                <a:srgbClr val="B20838"/>
              </a:buClr>
              <a:buFont typeface="Arial"/>
              <a:buChar char="–"/>
              <a:defRPr sz="2000" kern="1200" baseline="0">
                <a:solidFill>
                  <a:srgbClr val="373A36"/>
                </a:solidFill>
                <a:latin typeface="+mn-lt"/>
                <a:ea typeface="+mn-ea"/>
                <a:cs typeface="+mn-cs"/>
              </a:defRPr>
            </a:lvl2pPr>
            <a:lvl3pPr marL="1143000" indent="-228600" algn="l" defTabSz="457200" rtl="0" eaLnBrk="1" latinLnBrk="0" hangingPunct="1">
              <a:spcBef>
                <a:spcPct val="20000"/>
              </a:spcBef>
              <a:buClr>
                <a:srgbClr val="B20838"/>
              </a:buClr>
              <a:buFont typeface="Arial"/>
              <a:buChar char="•"/>
              <a:defRPr sz="1600" kern="1200" baseline="0">
                <a:solidFill>
                  <a:srgbClr val="373A36"/>
                </a:solidFill>
                <a:latin typeface="+mn-lt"/>
                <a:ea typeface="+mn-ea"/>
                <a:cs typeface="+mn-cs"/>
              </a:defRPr>
            </a:lvl3pPr>
            <a:lvl4pPr marL="1600200" indent="-228600" algn="l" defTabSz="457200" rtl="0" eaLnBrk="1" latinLnBrk="0" hangingPunct="1">
              <a:spcBef>
                <a:spcPct val="20000"/>
              </a:spcBef>
              <a:buClr>
                <a:srgbClr val="B20838"/>
              </a:buClr>
              <a:buFont typeface="Arial"/>
              <a:buChar char="–"/>
              <a:defRPr sz="1200" kern="1200" baseline="0">
                <a:solidFill>
                  <a:srgbClr val="373A36"/>
                </a:solidFill>
                <a:latin typeface="+mn-lt"/>
                <a:ea typeface="+mn-ea"/>
                <a:cs typeface="+mn-cs"/>
              </a:defRPr>
            </a:lvl4pPr>
            <a:lvl5pPr marL="2057400" indent="-228600" algn="l" defTabSz="457200" rtl="0" eaLnBrk="1" latinLnBrk="0" hangingPunct="1">
              <a:spcBef>
                <a:spcPct val="20000"/>
              </a:spcBef>
              <a:buClr>
                <a:srgbClr val="B20838"/>
              </a:buClr>
              <a:buFont typeface="Arial"/>
              <a:buChar char="»"/>
              <a:defRPr sz="1200" kern="1200" baseline="0">
                <a:solidFill>
                  <a:srgbClr val="373A36"/>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283210">
              <a:spcBef>
                <a:spcPts val="0"/>
              </a:spcBef>
              <a:buClr>
                <a:srgbClr val="9D2235"/>
              </a:buClr>
            </a:pPr>
            <a:r>
              <a:rPr lang="en-US" sz="2000" dirty="0" smtClean="0">
                <a:ea typeface="Times New Roman" panose="02020603050405020304" pitchFamily="18" charset="0"/>
                <a:cs typeface="Tahoma" panose="020B0604030504040204" pitchFamily="34" charset="0"/>
              </a:rPr>
              <a:t>During the First Year Experience Program, a senior safety leader, such as the local </a:t>
            </a:r>
            <a:r>
              <a:rPr lang="en-US" sz="2000" b="1" dirty="0" smtClean="0">
                <a:ea typeface="Times New Roman" panose="02020603050405020304" pitchFamily="18" charset="0"/>
                <a:cs typeface="Tahoma" panose="020B0604030504040204" pitchFamily="34" charset="0"/>
              </a:rPr>
              <a:t>Office Safety Champion</a:t>
            </a:r>
            <a:r>
              <a:rPr lang="en-US" sz="2000" dirty="0" smtClean="0">
                <a:ea typeface="Times New Roman" panose="02020603050405020304" pitchFamily="18" charset="0"/>
                <a:cs typeface="Tahoma" panose="020B0604030504040204" pitchFamily="34" charset="0"/>
              </a:rPr>
              <a:t> guides the new professional through all of the resources that are available to them, including: </a:t>
            </a:r>
          </a:p>
          <a:p>
            <a:pPr marR="283210" lvl="1">
              <a:spcBef>
                <a:spcPts val="0"/>
              </a:spcBef>
              <a:buClr>
                <a:srgbClr val="9D2235"/>
              </a:buClr>
            </a:pPr>
            <a:r>
              <a:rPr lang="en-US" sz="1600" b="1" dirty="0" smtClean="0">
                <a:ea typeface="Times New Roman" panose="02020603050405020304" pitchFamily="18" charset="0"/>
                <a:cs typeface="Tahoma" panose="020B0604030504040204" pitchFamily="34" charset="0"/>
              </a:rPr>
              <a:t>PPE Procurement</a:t>
            </a:r>
          </a:p>
          <a:p>
            <a:pPr marR="283210" lvl="1">
              <a:spcBef>
                <a:spcPts val="0"/>
              </a:spcBef>
              <a:buClr>
                <a:srgbClr val="9D2235"/>
              </a:buClr>
            </a:pPr>
            <a:r>
              <a:rPr lang="en-US" sz="1600" b="1" dirty="0" smtClean="0">
                <a:ea typeface="Times New Roman" panose="02020603050405020304" pitchFamily="18" charset="0"/>
                <a:cs typeface="Tahoma" panose="020B0604030504040204" pitchFamily="34" charset="0"/>
              </a:rPr>
              <a:t>Role-specific safety training</a:t>
            </a:r>
          </a:p>
          <a:p>
            <a:pPr marR="283210" lvl="1">
              <a:spcBef>
                <a:spcPts val="0"/>
              </a:spcBef>
              <a:buClr>
                <a:srgbClr val="9D2235"/>
              </a:buClr>
            </a:pPr>
            <a:r>
              <a:rPr lang="en-US" sz="1600" b="1" dirty="0" smtClean="0">
                <a:ea typeface="Times New Roman" panose="02020603050405020304" pitchFamily="18" charset="0"/>
                <a:cs typeface="Tahoma" panose="020B0604030504040204" pitchFamily="34" charset="0"/>
              </a:rPr>
              <a:t>Project Safety Plans</a:t>
            </a:r>
          </a:p>
          <a:p>
            <a:pPr marR="283210" lvl="1">
              <a:spcBef>
                <a:spcPts val="0"/>
              </a:spcBef>
              <a:buClr>
                <a:srgbClr val="9D2235"/>
              </a:buClr>
            </a:pPr>
            <a:r>
              <a:rPr lang="en-US" sz="1600" b="1" dirty="0" smtClean="0">
                <a:ea typeface="Times New Roman" panose="02020603050405020304" pitchFamily="18" charset="0"/>
                <a:cs typeface="Tahoma" panose="020B0604030504040204" pitchFamily="34" charset="0"/>
              </a:rPr>
              <a:t>Activity Hazard Analysis / JSA</a:t>
            </a:r>
          </a:p>
          <a:p>
            <a:pPr marR="283210" lvl="1">
              <a:spcBef>
                <a:spcPts val="0"/>
              </a:spcBef>
              <a:buClr>
                <a:srgbClr val="9D2235"/>
              </a:buClr>
            </a:pPr>
            <a:r>
              <a:rPr lang="en-US" sz="1600" b="1" dirty="0" smtClean="0">
                <a:ea typeface="Times New Roman" panose="02020603050405020304" pitchFamily="18" charset="0"/>
                <a:cs typeface="Tahoma" panose="020B0604030504040204" pitchFamily="34" charset="0"/>
              </a:rPr>
              <a:t>Incident Reporting</a:t>
            </a:r>
          </a:p>
          <a:p>
            <a:pPr marR="283210" lvl="1">
              <a:spcBef>
                <a:spcPts val="0"/>
              </a:spcBef>
              <a:buClr>
                <a:srgbClr val="9D2235"/>
              </a:buClr>
            </a:pPr>
            <a:endParaRPr lang="en-US" sz="1600" b="1" dirty="0" smtClean="0">
              <a:ea typeface="Times New Roman" panose="02020603050405020304" pitchFamily="18" charset="0"/>
              <a:cs typeface="Tahoma" panose="020B0604030504040204" pitchFamily="34" charset="0"/>
            </a:endParaRPr>
          </a:p>
          <a:p>
            <a:pPr marR="283210" lvl="1">
              <a:spcBef>
                <a:spcPts val="0"/>
              </a:spcBef>
              <a:buClr>
                <a:srgbClr val="9D2235"/>
              </a:buClr>
            </a:pPr>
            <a:endParaRPr lang="en-US" sz="1600" dirty="0" smtClean="0">
              <a:ea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5774978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200" y="1100594"/>
            <a:ext cx="8229600" cy="4887000"/>
          </a:xfrm>
          <a:prstGeom prst="rect">
            <a:avLst/>
          </a:prstGeom>
        </p:spPr>
      </p:pic>
      <p:sp>
        <p:nvSpPr>
          <p:cNvPr id="3" name="Title 2"/>
          <p:cNvSpPr>
            <a:spLocks noGrp="1"/>
          </p:cNvSpPr>
          <p:nvPr>
            <p:ph type="title"/>
          </p:nvPr>
        </p:nvSpPr>
        <p:spPr/>
        <p:txBody>
          <a:bodyPr/>
          <a:lstStyle/>
          <a:p>
            <a:r>
              <a:rPr lang="en-US" dirty="0" smtClean="0"/>
              <a:t>Providing Safety Resources to Empower</a:t>
            </a:r>
            <a:endParaRPr lang="en-US" dirty="0"/>
          </a:p>
        </p:txBody>
      </p:sp>
    </p:spTree>
    <p:extLst>
      <p:ext uri="{BB962C8B-B14F-4D97-AF65-F5344CB8AC3E}">
        <p14:creationId xmlns:p14="http://schemas.microsoft.com/office/powerpoint/2010/main" val="1280437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marR="283210" indent="0">
              <a:spcBef>
                <a:spcPts val="600"/>
              </a:spcBef>
              <a:buClr>
                <a:srgbClr val="9D2235"/>
              </a:buClr>
              <a:buNone/>
            </a:pPr>
            <a:r>
              <a:rPr lang="en-US" sz="2000" dirty="0" smtClean="0">
                <a:solidFill>
                  <a:prstClr val="black"/>
                </a:solidFill>
                <a:cs typeface="Tahoma" panose="020B0604030504040204" pitchFamily="34" charset="0"/>
              </a:rPr>
              <a:t>Building a team: </a:t>
            </a:r>
          </a:p>
          <a:p>
            <a:pPr marL="457200" marR="283210" indent="-457200">
              <a:spcBef>
                <a:spcPts val="600"/>
              </a:spcBef>
              <a:buClr>
                <a:srgbClr val="9D2235"/>
              </a:buClr>
              <a:buFont typeface="+mj-lt"/>
              <a:buAutoNum type="arabicPeriod"/>
            </a:pPr>
            <a:r>
              <a:rPr lang="en-US" sz="2000" b="1" dirty="0" smtClean="0">
                <a:solidFill>
                  <a:prstClr val="black"/>
                </a:solidFill>
                <a:cs typeface="Tahoma" panose="020B0604030504040204" pitchFamily="34" charset="0"/>
              </a:rPr>
              <a:t>Design Group</a:t>
            </a:r>
            <a:r>
              <a:rPr lang="en-US" sz="2000" dirty="0" smtClean="0">
                <a:solidFill>
                  <a:prstClr val="black"/>
                </a:solidFill>
                <a:cs typeface="Tahoma" panose="020B0604030504040204" pitchFamily="34" charset="0"/>
              </a:rPr>
              <a:t> </a:t>
            </a:r>
            <a:r>
              <a:rPr lang="en-US" sz="2000" b="1" dirty="0" smtClean="0">
                <a:solidFill>
                  <a:prstClr val="black"/>
                </a:solidFill>
                <a:cs typeface="Tahoma" panose="020B0604030504040204" pitchFamily="34" charset="0"/>
              </a:rPr>
              <a:t>Practice Professionals</a:t>
            </a:r>
            <a:r>
              <a:rPr lang="en-US" sz="1800" dirty="0" smtClean="0">
                <a:solidFill>
                  <a:prstClr val="black"/>
                </a:solidFill>
                <a:cs typeface="Tahoma" panose="020B0604030504040204" pitchFamily="34" charset="0"/>
              </a:rPr>
              <a:t>:</a:t>
            </a:r>
            <a:r>
              <a:rPr lang="en-US" sz="1600" dirty="0" smtClean="0">
                <a:solidFill>
                  <a:prstClr val="black"/>
                </a:solidFill>
                <a:cs typeface="Tahoma" panose="020B0604030504040204" pitchFamily="34" charset="0"/>
              </a:rPr>
              <a:t> Experience and education within project scope space – the backing of Practice support as needed.</a:t>
            </a:r>
          </a:p>
          <a:p>
            <a:pPr marL="457200" marR="283210" indent="-457200">
              <a:spcBef>
                <a:spcPts val="600"/>
              </a:spcBef>
              <a:buClr>
                <a:srgbClr val="9D2235"/>
              </a:buClr>
              <a:buFont typeface="+mj-lt"/>
              <a:buAutoNum type="arabicPeriod"/>
            </a:pPr>
            <a:r>
              <a:rPr lang="en-US" sz="2000" b="1" dirty="0" smtClean="0">
                <a:solidFill>
                  <a:prstClr val="black"/>
                </a:solidFill>
                <a:cs typeface="Tahoma" panose="020B0604030504040204" pitchFamily="34" charset="0"/>
              </a:rPr>
              <a:t>Contractors/Vendors:</a:t>
            </a:r>
            <a:r>
              <a:rPr lang="en-US" sz="2000" dirty="0" smtClean="0">
                <a:solidFill>
                  <a:prstClr val="black"/>
                </a:solidFill>
                <a:cs typeface="Tahoma" panose="020B0604030504040204" pitchFamily="34" charset="0"/>
              </a:rPr>
              <a:t> </a:t>
            </a:r>
          </a:p>
          <a:p>
            <a:pPr marR="283210" lvl="2">
              <a:spcBef>
                <a:spcPts val="600"/>
              </a:spcBef>
              <a:buClr>
                <a:srgbClr val="9D2235"/>
              </a:buClr>
            </a:pPr>
            <a:r>
              <a:rPr lang="en-US" sz="1400" dirty="0" smtClean="0">
                <a:solidFill>
                  <a:prstClr val="black"/>
                </a:solidFill>
                <a:cs typeface="Tahoma" panose="020B0604030504040204" pitchFamily="34" charset="0"/>
              </a:rPr>
              <a:t>Experience, education, references within project scope space.</a:t>
            </a:r>
          </a:p>
          <a:p>
            <a:pPr marR="283210" lvl="2">
              <a:spcBef>
                <a:spcPts val="600"/>
              </a:spcBef>
              <a:buClr>
                <a:srgbClr val="9D2235"/>
              </a:buClr>
            </a:pPr>
            <a:r>
              <a:rPr lang="en-US" sz="1400" dirty="0" smtClean="0">
                <a:solidFill>
                  <a:prstClr val="black"/>
                </a:solidFill>
                <a:cs typeface="Tahoma" panose="020B0604030504040204" pitchFamily="34" charset="0"/>
              </a:rPr>
              <a:t>Pre-qualification (EMR, RIR, OSHA violations, etc.) </a:t>
            </a:r>
          </a:p>
          <a:p>
            <a:pPr marL="457200" marR="283210" indent="-457200">
              <a:spcBef>
                <a:spcPts val="600"/>
              </a:spcBef>
              <a:buClr>
                <a:srgbClr val="9D2235"/>
              </a:buClr>
              <a:buFont typeface="+mj-lt"/>
              <a:buAutoNum type="arabicPeriod"/>
            </a:pPr>
            <a:r>
              <a:rPr lang="en-US" sz="2000" b="1" dirty="0" smtClean="0">
                <a:solidFill>
                  <a:prstClr val="black"/>
                </a:solidFill>
                <a:cs typeface="Tahoma" panose="020B0604030504040204" pitchFamily="34" charset="0"/>
              </a:rPr>
              <a:t>Client: </a:t>
            </a:r>
            <a:r>
              <a:rPr lang="en-US" sz="2000" dirty="0" smtClean="0">
                <a:solidFill>
                  <a:prstClr val="black"/>
                </a:solidFill>
                <a:cs typeface="Tahoma" panose="020B0604030504040204" pitchFamily="34" charset="0"/>
              </a:rPr>
              <a:t>Dedicated to safety and works </a:t>
            </a:r>
            <a:r>
              <a:rPr lang="en-US" sz="2000" i="1" u="sng" dirty="0" smtClean="0">
                <a:solidFill>
                  <a:prstClr val="black"/>
                </a:solidFill>
                <a:cs typeface="Tahoma" panose="020B0604030504040204" pitchFamily="34" charset="0"/>
              </a:rPr>
              <a:t>with</a:t>
            </a:r>
            <a:r>
              <a:rPr lang="en-US" sz="2000" dirty="0" smtClean="0">
                <a:solidFill>
                  <a:prstClr val="black"/>
                </a:solidFill>
                <a:cs typeface="Tahoma" panose="020B0604030504040204" pitchFamily="34" charset="0"/>
              </a:rPr>
              <a:t> project teams regarding project safety.</a:t>
            </a:r>
            <a:endParaRPr lang="en-US" sz="2000" b="1" dirty="0" smtClean="0">
              <a:solidFill>
                <a:prstClr val="black"/>
              </a:solidFill>
              <a:cs typeface="Tahoma" panose="020B0604030504040204" pitchFamily="34" charset="0"/>
            </a:endParaRPr>
          </a:p>
          <a:p>
            <a:pPr marR="283210" lvl="0">
              <a:spcBef>
                <a:spcPts val="600"/>
              </a:spcBef>
              <a:buClr>
                <a:srgbClr val="9D2235"/>
              </a:buClr>
            </a:pPr>
            <a:r>
              <a:rPr lang="en-US" sz="2000" dirty="0" smtClean="0">
                <a:solidFill>
                  <a:prstClr val="black"/>
                </a:solidFill>
                <a:cs typeface="Tahoma" panose="020B0604030504040204" pitchFamily="34" charset="0"/>
              </a:rPr>
              <a:t>Successful projects have safety trained or in-training professionals.</a:t>
            </a:r>
          </a:p>
          <a:p>
            <a:pPr marR="283210" lvl="1">
              <a:spcBef>
                <a:spcPts val="600"/>
              </a:spcBef>
              <a:buClr>
                <a:srgbClr val="9D2235"/>
              </a:buClr>
            </a:pPr>
            <a:r>
              <a:rPr lang="en-US" sz="1600" b="1" dirty="0" smtClean="0">
                <a:solidFill>
                  <a:prstClr val="black"/>
                </a:solidFill>
                <a:cs typeface="Tahoma" panose="020B0604030504040204" pitchFamily="34" charset="0"/>
              </a:rPr>
              <a:t>Design Group</a:t>
            </a:r>
            <a:r>
              <a:rPr lang="en-US" sz="1600" dirty="0" smtClean="0">
                <a:solidFill>
                  <a:prstClr val="black"/>
                </a:solidFill>
                <a:cs typeface="Tahoma" panose="020B0604030504040204" pitchFamily="34" charset="0"/>
              </a:rPr>
              <a:t> – Professionals complete safety training per functional duty</a:t>
            </a:r>
          </a:p>
          <a:p>
            <a:pPr marR="283210" lvl="1">
              <a:spcBef>
                <a:spcPts val="600"/>
              </a:spcBef>
              <a:buClr>
                <a:srgbClr val="9D2235"/>
              </a:buClr>
            </a:pPr>
            <a:r>
              <a:rPr lang="en-US" sz="1600" b="1" dirty="0" smtClean="0">
                <a:solidFill>
                  <a:prstClr val="black"/>
                </a:solidFill>
                <a:cs typeface="Tahoma" panose="020B0604030504040204" pitchFamily="34" charset="0"/>
              </a:rPr>
              <a:t>Contractors/Vendors</a:t>
            </a:r>
            <a:r>
              <a:rPr lang="en-US" sz="1600" dirty="0" smtClean="0">
                <a:solidFill>
                  <a:prstClr val="black"/>
                </a:solidFill>
                <a:cs typeface="Tahoma" panose="020B0604030504040204" pitchFamily="34" charset="0"/>
              </a:rPr>
              <a:t> – Employees are safety trained per their functional duty and follow company policies as well as project safety plan for project. </a:t>
            </a:r>
          </a:p>
          <a:p>
            <a:pPr marR="283210" lvl="1">
              <a:spcBef>
                <a:spcPts val="600"/>
              </a:spcBef>
              <a:buClr>
                <a:srgbClr val="9D2235"/>
              </a:buClr>
            </a:pPr>
            <a:endParaRPr lang="en-US" sz="1600" dirty="0">
              <a:solidFill>
                <a:prstClr val="black"/>
              </a:solidFill>
              <a:cs typeface="Tahoma" panose="020B0604030504040204" pitchFamily="34" charset="0"/>
            </a:endParaRPr>
          </a:p>
          <a:p>
            <a:pPr marL="0" marR="283210" indent="0">
              <a:spcBef>
                <a:spcPts val="600"/>
              </a:spcBef>
              <a:buClr>
                <a:srgbClr val="9D2235"/>
              </a:buClr>
              <a:buNone/>
            </a:pPr>
            <a:endParaRPr lang="en-US" sz="2000" dirty="0" smtClean="0">
              <a:solidFill>
                <a:prstClr val="black"/>
              </a:solidFill>
              <a:cs typeface="Tahoma" panose="020B0604030504040204" pitchFamily="34" charset="0"/>
            </a:endParaRPr>
          </a:p>
        </p:txBody>
      </p:sp>
      <p:sp>
        <p:nvSpPr>
          <p:cNvPr id="3" name="Title 2"/>
          <p:cNvSpPr>
            <a:spLocks noGrp="1"/>
          </p:cNvSpPr>
          <p:nvPr>
            <p:ph type="title"/>
          </p:nvPr>
        </p:nvSpPr>
        <p:spPr/>
        <p:txBody>
          <a:bodyPr/>
          <a:lstStyle/>
          <a:p>
            <a:r>
              <a:rPr lang="en-US" dirty="0" smtClean="0"/>
              <a:t>Pre-Mobilization Safety Considerations</a:t>
            </a:r>
            <a:endParaRPr lang="en-US" dirty="0"/>
          </a:p>
        </p:txBody>
      </p:sp>
    </p:spTree>
    <p:extLst>
      <p:ext uri="{BB962C8B-B14F-4D97-AF65-F5344CB8AC3E}">
        <p14:creationId xmlns:p14="http://schemas.microsoft.com/office/powerpoint/2010/main" val="1992431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58584"/>
            <a:ext cx="4361935" cy="4971495"/>
          </a:xfrm>
        </p:spPr>
        <p:txBody>
          <a:bodyPr/>
          <a:lstStyle/>
          <a:p>
            <a:pPr marR="283210" lvl="0">
              <a:spcBef>
                <a:spcPts val="600"/>
              </a:spcBef>
              <a:buClr>
                <a:srgbClr val="9D2235"/>
              </a:buClr>
            </a:pPr>
            <a:r>
              <a:rPr lang="en-US" sz="2000" dirty="0" smtClean="0">
                <a:solidFill>
                  <a:prstClr val="black"/>
                </a:solidFill>
                <a:cs typeface="Tahoma" panose="020B0604030504040204" pitchFamily="34" charset="0"/>
              </a:rPr>
              <a:t>Project Safety Plan Development and Expectations</a:t>
            </a:r>
          </a:p>
          <a:p>
            <a:pPr marR="283210" lvl="1">
              <a:spcBef>
                <a:spcPts val="600"/>
              </a:spcBef>
              <a:buClr>
                <a:srgbClr val="9D2235"/>
              </a:buClr>
            </a:pPr>
            <a:r>
              <a:rPr lang="en-US" sz="1800" dirty="0" smtClean="0">
                <a:solidFill>
                  <a:prstClr val="black"/>
                </a:solidFill>
                <a:cs typeface="Tahoma" panose="020B0604030504040204" pitchFamily="34" charset="0"/>
              </a:rPr>
              <a:t>Define Site </a:t>
            </a:r>
            <a:r>
              <a:rPr lang="en-US" sz="1800" dirty="0">
                <a:solidFill>
                  <a:prstClr val="black"/>
                </a:solidFill>
                <a:cs typeface="Tahoma" panose="020B0604030504040204" pitchFamily="34" charset="0"/>
              </a:rPr>
              <a:t>Safety </a:t>
            </a:r>
            <a:r>
              <a:rPr lang="en-US" sz="1800" dirty="0" smtClean="0">
                <a:solidFill>
                  <a:prstClr val="black"/>
                </a:solidFill>
                <a:cs typeface="Tahoma" panose="020B0604030504040204" pitchFamily="34" charset="0"/>
              </a:rPr>
              <a:t>Responsibilities of Team:</a:t>
            </a:r>
          </a:p>
          <a:p>
            <a:pPr marR="283210" lvl="1">
              <a:spcBef>
                <a:spcPts val="600"/>
              </a:spcBef>
              <a:buClr>
                <a:srgbClr val="9D2235"/>
              </a:buClr>
            </a:pPr>
            <a:r>
              <a:rPr lang="en-US" sz="1800" dirty="0" smtClean="0">
                <a:solidFill>
                  <a:prstClr val="black"/>
                </a:solidFill>
                <a:cs typeface="Tahoma" panose="020B0604030504040204" pitchFamily="34" charset="0"/>
              </a:rPr>
              <a:t>Safety </a:t>
            </a:r>
            <a:r>
              <a:rPr lang="en-US" sz="1800" dirty="0">
                <a:solidFill>
                  <a:prstClr val="black"/>
                </a:solidFill>
                <a:cs typeface="Tahoma" panose="020B0604030504040204" pitchFamily="34" charset="0"/>
              </a:rPr>
              <a:t>Inspection, Analysis, and Continuous </a:t>
            </a:r>
            <a:r>
              <a:rPr lang="en-US" sz="1800" dirty="0" smtClean="0">
                <a:solidFill>
                  <a:prstClr val="black"/>
                </a:solidFill>
                <a:cs typeface="Tahoma" panose="020B0604030504040204" pitchFamily="34" charset="0"/>
              </a:rPr>
              <a:t>Improvement </a:t>
            </a:r>
          </a:p>
          <a:p>
            <a:pPr marR="283210" lvl="1">
              <a:spcBef>
                <a:spcPts val="600"/>
              </a:spcBef>
              <a:buClr>
                <a:srgbClr val="9D2235"/>
              </a:buClr>
            </a:pPr>
            <a:r>
              <a:rPr lang="en-US" sz="1800" dirty="0" smtClean="0">
                <a:solidFill>
                  <a:prstClr val="black"/>
                </a:solidFill>
                <a:cs typeface="Tahoma" panose="020B0604030504040204" pitchFamily="34" charset="0"/>
              </a:rPr>
              <a:t>Hazard </a:t>
            </a:r>
            <a:r>
              <a:rPr lang="en-US" sz="1800" dirty="0">
                <a:solidFill>
                  <a:prstClr val="black"/>
                </a:solidFill>
                <a:cs typeface="Tahoma" panose="020B0604030504040204" pitchFamily="34" charset="0"/>
              </a:rPr>
              <a:t>Prevention and </a:t>
            </a:r>
            <a:r>
              <a:rPr lang="en-US" sz="1800" dirty="0" smtClean="0">
                <a:solidFill>
                  <a:prstClr val="black"/>
                </a:solidFill>
                <a:cs typeface="Tahoma" panose="020B0604030504040204" pitchFamily="34" charset="0"/>
              </a:rPr>
              <a:t>Control </a:t>
            </a:r>
          </a:p>
          <a:p>
            <a:pPr marR="283210" lvl="1">
              <a:spcBef>
                <a:spcPts val="600"/>
              </a:spcBef>
              <a:buClr>
                <a:srgbClr val="9D2235"/>
              </a:buClr>
            </a:pPr>
            <a:r>
              <a:rPr lang="en-US" sz="1800" dirty="0" smtClean="0">
                <a:solidFill>
                  <a:prstClr val="black"/>
                </a:solidFill>
                <a:cs typeface="Tahoma" panose="020B0604030504040204" pitchFamily="34" charset="0"/>
              </a:rPr>
              <a:t>Training </a:t>
            </a:r>
            <a:r>
              <a:rPr lang="en-US" sz="1800" dirty="0">
                <a:solidFill>
                  <a:prstClr val="black"/>
                </a:solidFill>
                <a:cs typeface="Tahoma" panose="020B0604030504040204" pitchFamily="34" charset="0"/>
              </a:rPr>
              <a:t>&amp; permitting requirements</a:t>
            </a:r>
          </a:p>
          <a:p>
            <a:pPr marR="283210" lvl="1">
              <a:spcBef>
                <a:spcPts val="600"/>
              </a:spcBef>
              <a:buClr>
                <a:srgbClr val="9D2235"/>
              </a:buClr>
            </a:pPr>
            <a:r>
              <a:rPr lang="en-US" sz="1800" dirty="0">
                <a:solidFill>
                  <a:prstClr val="black"/>
                </a:solidFill>
                <a:cs typeface="Tahoma" panose="020B0604030504040204" pitchFamily="34" charset="0"/>
              </a:rPr>
              <a:t>Incident Reporting, Root Cause Analysis, and Implementation of Action Steps</a:t>
            </a:r>
          </a:p>
          <a:p>
            <a:pPr lvl="0"/>
            <a:r>
              <a:rPr lang="en-US" dirty="0" smtClean="0"/>
              <a:t>Approved by Construction P.M., Director of Construction, &amp; Safety Manager</a:t>
            </a:r>
            <a:endParaRPr lang="en-US" dirty="0"/>
          </a:p>
          <a:p>
            <a:endParaRPr lang="en-US" dirty="0"/>
          </a:p>
        </p:txBody>
      </p:sp>
      <p:sp>
        <p:nvSpPr>
          <p:cNvPr id="3" name="Title 2"/>
          <p:cNvSpPr>
            <a:spLocks noGrp="1"/>
          </p:cNvSpPr>
          <p:nvPr>
            <p:ph type="title"/>
          </p:nvPr>
        </p:nvSpPr>
        <p:spPr/>
        <p:txBody>
          <a:bodyPr/>
          <a:lstStyle/>
          <a:p>
            <a:r>
              <a:rPr lang="en-US" dirty="0" smtClean="0"/>
              <a:t>Project </a:t>
            </a:r>
            <a:r>
              <a:rPr lang="en-US" dirty="0"/>
              <a:t>Safety </a:t>
            </a:r>
            <a:r>
              <a:rPr lang="en-US" dirty="0" smtClean="0"/>
              <a:t>Plan (PSP)</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821969049"/>
              </p:ext>
            </p:extLst>
          </p:nvPr>
        </p:nvGraphicFramePr>
        <p:xfrm>
          <a:off x="4819135" y="1058584"/>
          <a:ext cx="3876542" cy="5015227"/>
        </p:xfrm>
        <a:graphic>
          <a:graphicData uri="http://schemas.openxmlformats.org/presentationml/2006/ole">
            <mc:AlternateContent xmlns:mc="http://schemas.openxmlformats.org/markup-compatibility/2006">
              <mc:Choice xmlns:v="urn:schemas-microsoft-com:vml" Requires="v">
                <p:oleObj spid="_x0000_s2061" name="Acrobat Document" r:id="rId3" imgW="4663440" imgH="6034757" progId="AcroExch.Document.DC">
                  <p:embed/>
                </p:oleObj>
              </mc:Choice>
              <mc:Fallback>
                <p:oleObj name="Acrobat Document" r:id="rId3" imgW="4663440" imgH="6034757" progId="AcroExch.Document.DC">
                  <p:embed/>
                  <p:pic>
                    <p:nvPicPr>
                      <p:cNvPr id="0" name=""/>
                      <p:cNvPicPr/>
                      <p:nvPr/>
                    </p:nvPicPr>
                    <p:blipFill>
                      <a:blip r:embed="rId4"/>
                      <a:stretch>
                        <a:fillRect/>
                      </a:stretch>
                    </p:blipFill>
                    <p:spPr>
                      <a:xfrm>
                        <a:off x="4819135" y="1058584"/>
                        <a:ext cx="3876542" cy="5015227"/>
                      </a:xfrm>
                      <a:prstGeom prst="rect">
                        <a:avLst/>
                      </a:prstGeom>
                    </p:spPr>
                  </p:pic>
                </p:oleObj>
              </mc:Fallback>
            </mc:AlternateContent>
          </a:graphicData>
        </a:graphic>
      </p:graphicFrame>
    </p:spTree>
    <p:extLst>
      <p:ext uri="{BB962C8B-B14F-4D97-AF65-F5344CB8AC3E}">
        <p14:creationId xmlns:p14="http://schemas.microsoft.com/office/powerpoint/2010/main" val="1440918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R="283210">
              <a:spcBef>
                <a:spcPts val="600"/>
              </a:spcBef>
              <a:buClr>
                <a:srgbClr val="9D2235"/>
              </a:buClr>
            </a:pPr>
            <a:r>
              <a:rPr lang="en-US" dirty="0" smtClean="0">
                <a:solidFill>
                  <a:prstClr val="black"/>
                </a:solidFill>
                <a:cs typeface="Tahoma" panose="020B0604030504040204" pitchFamily="34" charset="0"/>
              </a:rPr>
              <a:t>Defined within the Project Safety Plan  </a:t>
            </a:r>
            <a:endParaRPr lang="en-US" dirty="0">
              <a:solidFill>
                <a:prstClr val="black"/>
              </a:solidFill>
              <a:cs typeface="Tahoma" panose="020B0604030504040204" pitchFamily="34" charset="0"/>
            </a:endParaRPr>
          </a:p>
          <a:p>
            <a:pPr marR="283210">
              <a:spcBef>
                <a:spcPts val="600"/>
              </a:spcBef>
              <a:buClr>
                <a:srgbClr val="9D2235"/>
              </a:buClr>
            </a:pPr>
            <a:r>
              <a:rPr lang="en-US" dirty="0"/>
              <a:t>Everyone is responsible for safety consistent with their role on the </a:t>
            </a:r>
            <a:r>
              <a:rPr lang="en-US" dirty="0" smtClean="0"/>
              <a:t>Project</a:t>
            </a:r>
            <a:r>
              <a:rPr lang="en-US" sz="2200" dirty="0">
                <a:solidFill>
                  <a:prstClr val="black"/>
                </a:solidFill>
                <a:cs typeface="Tahoma" panose="020B0604030504040204" pitchFamily="34" charset="0"/>
              </a:rPr>
              <a:t>.</a:t>
            </a:r>
            <a:endParaRPr lang="en-US" sz="2200" dirty="0" smtClean="0">
              <a:solidFill>
                <a:prstClr val="black"/>
              </a:solidFill>
              <a:cs typeface="Tahoma" panose="020B0604030504040204" pitchFamily="34" charset="0"/>
            </a:endParaRPr>
          </a:p>
          <a:p>
            <a:pPr marR="283210">
              <a:spcBef>
                <a:spcPts val="600"/>
              </a:spcBef>
              <a:buClr>
                <a:srgbClr val="9D2235"/>
              </a:buClr>
            </a:pPr>
            <a:r>
              <a:rPr lang="en-US" sz="2200" dirty="0" smtClean="0">
                <a:solidFill>
                  <a:prstClr val="black"/>
                </a:solidFill>
                <a:cs typeface="Tahoma" panose="020B0604030504040204" pitchFamily="34" charset="0"/>
              </a:rPr>
              <a:t>Stop </a:t>
            </a:r>
            <a:r>
              <a:rPr lang="en-US" sz="2200" dirty="0">
                <a:solidFill>
                  <a:prstClr val="black"/>
                </a:solidFill>
                <a:cs typeface="Tahoma" panose="020B0604030504040204" pitchFamily="34" charset="0"/>
              </a:rPr>
              <a:t>Work </a:t>
            </a:r>
            <a:r>
              <a:rPr lang="en-US" sz="2200" dirty="0" smtClean="0">
                <a:solidFill>
                  <a:prstClr val="black"/>
                </a:solidFill>
                <a:cs typeface="Tahoma" panose="020B0604030504040204" pitchFamily="34" charset="0"/>
              </a:rPr>
              <a:t>Authority must be, at the very least, the one responsibility everyone shares.</a:t>
            </a:r>
          </a:p>
          <a:p>
            <a:pPr marR="283210" lvl="1">
              <a:spcBef>
                <a:spcPts val="600"/>
              </a:spcBef>
              <a:buClr>
                <a:srgbClr val="9D2235"/>
              </a:buClr>
            </a:pPr>
            <a:r>
              <a:rPr lang="en-US" sz="1800" b="1" dirty="0" smtClean="0">
                <a:solidFill>
                  <a:prstClr val="black"/>
                </a:solidFill>
                <a:cs typeface="Tahoma" panose="020B0604030504040204" pitchFamily="34" charset="0"/>
              </a:rPr>
              <a:t>Empowered </a:t>
            </a:r>
            <a:r>
              <a:rPr lang="en-US" sz="1800" dirty="0" smtClean="0">
                <a:solidFill>
                  <a:prstClr val="black"/>
                </a:solidFill>
                <a:cs typeface="Tahoma" panose="020B0604030504040204" pitchFamily="34" charset="0"/>
              </a:rPr>
              <a:t>professionals will feel confident to use Stop Work Authority when they know that their leadership supports them</a:t>
            </a:r>
          </a:p>
          <a:p>
            <a:pPr marR="283210" lvl="2">
              <a:spcBef>
                <a:spcPts val="600"/>
              </a:spcBef>
              <a:buClr>
                <a:srgbClr val="9D2235"/>
              </a:buClr>
            </a:pPr>
            <a:r>
              <a:rPr lang="en-US" sz="2000" b="1" dirty="0" smtClean="0">
                <a:solidFill>
                  <a:prstClr val="black"/>
                </a:solidFill>
                <a:cs typeface="Tahoma" panose="020B0604030504040204" pitchFamily="34" charset="0"/>
              </a:rPr>
              <a:t>Why culture matters!</a:t>
            </a:r>
            <a:endParaRPr lang="en-US" sz="2000" b="1" dirty="0">
              <a:solidFill>
                <a:prstClr val="black"/>
              </a:solidFill>
              <a:cs typeface="Tahoma" panose="020B0604030504040204" pitchFamily="34" charset="0"/>
            </a:endParaRPr>
          </a:p>
          <a:p>
            <a:endParaRPr lang="en-US" dirty="0"/>
          </a:p>
        </p:txBody>
      </p:sp>
      <p:sp>
        <p:nvSpPr>
          <p:cNvPr id="3" name="Title 2"/>
          <p:cNvSpPr>
            <a:spLocks noGrp="1"/>
          </p:cNvSpPr>
          <p:nvPr>
            <p:ph type="title"/>
          </p:nvPr>
        </p:nvSpPr>
        <p:spPr/>
        <p:txBody>
          <a:bodyPr/>
          <a:lstStyle/>
          <a:p>
            <a:r>
              <a:rPr lang="en-US" dirty="0" smtClean="0"/>
              <a:t>Safety Responsibilities</a:t>
            </a:r>
            <a:endParaRPr lang="en-US" dirty="0"/>
          </a:p>
        </p:txBody>
      </p:sp>
    </p:spTree>
    <p:extLst>
      <p:ext uri="{BB962C8B-B14F-4D97-AF65-F5344CB8AC3E}">
        <p14:creationId xmlns:p14="http://schemas.microsoft.com/office/powerpoint/2010/main" val="26762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C.M./G.C. inspections to ensure safe work practices are being adhered to:</a:t>
            </a:r>
          </a:p>
          <a:p>
            <a:pPr lvl="1"/>
            <a:r>
              <a:rPr lang="en-US" dirty="0" smtClean="0"/>
              <a:t>Inspection may result in a discussion with the foreperson regarding safety of task.</a:t>
            </a:r>
          </a:p>
          <a:p>
            <a:pPr lvl="1"/>
            <a:r>
              <a:rPr lang="en-US" dirty="0" smtClean="0"/>
              <a:t>Will stop work if immediate danger to life and health is observed.</a:t>
            </a:r>
          </a:p>
          <a:p>
            <a:r>
              <a:rPr lang="en-US" dirty="0" smtClean="0"/>
              <a:t>Contractor/Vendor/Supplier inspections to ensure team(s) are adhering to company and Project Safety Plan safe work expectations.</a:t>
            </a:r>
          </a:p>
          <a:p>
            <a:r>
              <a:rPr lang="en-US" dirty="0" smtClean="0"/>
              <a:t>Client inspections to ensure safety work practice and GMPs (if any) expectations are being met.</a:t>
            </a:r>
          </a:p>
          <a:p>
            <a:pPr lvl="1"/>
            <a:endParaRPr lang="en-US" dirty="0"/>
          </a:p>
          <a:p>
            <a:pPr lvl="1"/>
            <a:endParaRPr lang="en-US" dirty="0"/>
          </a:p>
        </p:txBody>
      </p:sp>
      <p:sp>
        <p:nvSpPr>
          <p:cNvPr id="3" name="Title 2"/>
          <p:cNvSpPr>
            <a:spLocks noGrp="1"/>
          </p:cNvSpPr>
          <p:nvPr>
            <p:ph type="title"/>
          </p:nvPr>
        </p:nvSpPr>
        <p:spPr/>
        <p:txBody>
          <a:bodyPr/>
          <a:lstStyle/>
          <a:p>
            <a:r>
              <a:rPr lang="en-US" sz="2800" dirty="0" smtClean="0"/>
              <a:t>Safety Inspection, Analysis, and Continuous Improvement</a:t>
            </a:r>
            <a:endParaRPr lang="en-US" sz="2800" dirty="0"/>
          </a:p>
        </p:txBody>
      </p:sp>
    </p:spTree>
    <p:extLst>
      <p:ext uri="{BB962C8B-B14F-4D97-AF65-F5344CB8AC3E}">
        <p14:creationId xmlns:p14="http://schemas.microsoft.com/office/powerpoint/2010/main" val="3971902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Completion of a safety analysis where called for in PSP.</a:t>
            </a:r>
          </a:p>
          <a:p>
            <a:pPr lvl="1"/>
            <a:r>
              <a:rPr lang="en-US" dirty="0" smtClean="0"/>
              <a:t>Job/Activity/Task Hazard or Safety Analysis – however defined - are completed for the intent purpose of:</a:t>
            </a:r>
          </a:p>
          <a:p>
            <a:pPr lvl="2"/>
            <a:r>
              <a:rPr lang="en-US" dirty="0" smtClean="0"/>
              <a:t>Identifying task steps;</a:t>
            </a:r>
          </a:p>
          <a:p>
            <a:pPr lvl="2"/>
            <a:r>
              <a:rPr lang="en-US" dirty="0" smtClean="0"/>
              <a:t>Identifying hazards of steps;</a:t>
            </a:r>
          </a:p>
          <a:p>
            <a:pPr lvl="2"/>
            <a:r>
              <a:rPr lang="en-US" dirty="0" smtClean="0"/>
              <a:t>Identifying controls to be used to mitigate or eliminate hazards of steps/task.</a:t>
            </a:r>
          </a:p>
          <a:p>
            <a:pPr lvl="1"/>
            <a:r>
              <a:rPr lang="en-US" dirty="0" smtClean="0"/>
              <a:t>If there is a task that is unusual or identified as a higher risk activity task, a formal safety analysis among all stakeholders must be performed to identify how to safely proceed with task. Examples include:</a:t>
            </a:r>
          </a:p>
          <a:p>
            <a:pPr lvl="2"/>
            <a:r>
              <a:rPr lang="en-US" dirty="0" smtClean="0"/>
              <a:t>Critical Crane or other type Lifts</a:t>
            </a:r>
          </a:p>
          <a:p>
            <a:pPr lvl="2"/>
            <a:r>
              <a:rPr lang="en-US" dirty="0" smtClean="0"/>
              <a:t>Live Electrical Work</a:t>
            </a:r>
          </a:p>
          <a:p>
            <a:pPr lvl="2"/>
            <a:r>
              <a:rPr lang="en-US" dirty="0" smtClean="0"/>
              <a:t>Power up/Start up (Energization of equipment)</a:t>
            </a:r>
          </a:p>
          <a:p>
            <a:pPr lvl="2"/>
            <a:r>
              <a:rPr lang="en-US" dirty="0" smtClean="0"/>
              <a:t>Tasks that present a hazard to the public</a:t>
            </a:r>
          </a:p>
          <a:p>
            <a:pPr lvl="2"/>
            <a:r>
              <a:rPr lang="en-US" dirty="0" smtClean="0"/>
              <a:t>Etc.</a:t>
            </a:r>
            <a:endParaRPr lang="en-US" dirty="0"/>
          </a:p>
          <a:p>
            <a:pPr lvl="2"/>
            <a:endParaRPr lang="en-US" dirty="0"/>
          </a:p>
        </p:txBody>
      </p:sp>
      <p:sp>
        <p:nvSpPr>
          <p:cNvPr id="3" name="Title 2"/>
          <p:cNvSpPr>
            <a:spLocks noGrp="1"/>
          </p:cNvSpPr>
          <p:nvPr>
            <p:ph type="title"/>
          </p:nvPr>
        </p:nvSpPr>
        <p:spPr/>
        <p:txBody>
          <a:bodyPr/>
          <a:lstStyle/>
          <a:p>
            <a:r>
              <a:rPr lang="en-US" dirty="0" smtClean="0"/>
              <a:t>Hazard Prevention and Control</a:t>
            </a:r>
            <a:endParaRPr lang="en-US" dirty="0"/>
          </a:p>
        </p:txBody>
      </p:sp>
    </p:spTree>
    <p:extLst>
      <p:ext uri="{BB962C8B-B14F-4D97-AF65-F5344CB8AC3E}">
        <p14:creationId xmlns:p14="http://schemas.microsoft.com/office/powerpoint/2010/main" val="1939067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Project team members must be trained in the safety required for the task. Typically the Construction Manager at Risk presents site specific safety expectations and the contractor trains their employees on all safety related to their functional duty. Training can include:</a:t>
            </a:r>
          </a:p>
          <a:p>
            <a:pPr lvl="1"/>
            <a:r>
              <a:rPr lang="en-US" dirty="0" smtClean="0"/>
              <a:t>General Awareness;</a:t>
            </a:r>
          </a:p>
          <a:p>
            <a:pPr lvl="1"/>
            <a:r>
              <a:rPr lang="en-US" dirty="0" smtClean="0"/>
              <a:t>Targeted Training:	</a:t>
            </a:r>
          </a:p>
          <a:p>
            <a:pPr lvl="2"/>
            <a:r>
              <a:rPr lang="en-US" dirty="0" smtClean="0"/>
              <a:t>Site safety expectations (Orientation);</a:t>
            </a:r>
          </a:p>
          <a:p>
            <a:pPr lvl="2"/>
            <a:r>
              <a:rPr lang="en-US" dirty="0" smtClean="0"/>
              <a:t>Fall Protection;</a:t>
            </a:r>
          </a:p>
          <a:p>
            <a:pPr lvl="2"/>
            <a:r>
              <a:rPr lang="en-US" dirty="0" smtClean="0"/>
              <a:t>Equipment Operations;</a:t>
            </a:r>
          </a:p>
          <a:p>
            <a:pPr lvl="2"/>
            <a:r>
              <a:rPr lang="en-US" dirty="0" smtClean="0"/>
              <a:t>LO/TO;</a:t>
            </a:r>
          </a:p>
          <a:p>
            <a:pPr lvl="2"/>
            <a:r>
              <a:rPr lang="en-US" dirty="0" smtClean="0"/>
              <a:t>Live Electrical</a:t>
            </a:r>
          </a:p>
          <a:p>
            <a:pPr lvl="2"/>
            <a:r>
              <a:rPr lang="en-US" dirty="0" smtClean="0"/>
              <a:t>Etc.</a:t>
            </a:r>
          </a:p>
          <a:p>
            <a:pPr lvl="2"/>
            <a:endParaRPr lang="en-US" dirty="0"/>
          </a:p>
        </p:txBody>
      </p:sp>
      <p:sp>
        <p:nvSpPr>
          <p:cNvPr id="3" name="Title 2"/>
          <p:cNvSpPr>
            <a:spLocks noGrp="1"/>
          </p:cNvSpPr>
          <p:nvPr>
            <p:ph type="title"/>
          </p:nvPr>
        </p:nvSpPr>
        <p:spPr/>
        <p:txBody>
          <a:bodyPr/>
          <a:lstStyle/>
          <a:p>
            <a:r>
              <a:rPr lang="en-US" dirty="0" smtClean="0"/>
              <a:t>Training and Permitting Requirements</a:t>
            </a:r>
            <a:endParaRPr lang="en-US" dirty="0"/>
          </a:p>
        </p:txBody>
      </p:sp>
    </p:spTree>
    <p:extLst>
      <p:ext uri="{BB962C8B-B14F-4D97-AF65-F5344CB8AC3E}">
        <p14:creationId xmlns:p14="http://schemas.microsoft.com/office/powerpoint/2010/main" val="8824184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Safety Plan will identify certain permits required </a:t>
            </a:r>
            <a:r>
              <a:rPr lang="en-US" dirty="0" smtClean="0"/>
              <a:t>to be completed prior to performing task. Common permits include:</a:t>
            </a:r>
          </a:p>
          <a:p>
            <a:pPr lvl="1"/>
            <a:r>
              <a:rPr lang="en-US" dirty="0" smtClean="0"/>
              <a:t>General Work Permit (could be in lieu of or in addition to pre-task safety analysis)</a:t>
            </a:r>
          </a:p>
          <a:p>
            <a:pPr lvl="1"/>
            <a:r>
              <a:rPr lang="en-US" dirty="0" smtClean="0"/>
              <a:t>Hot Work (Flames/Sparks/Etc.)</a:t>
            </a:r>
          </a:p>
          <a:p>
            <a:pPr lvl="1"/>
            <a:r>
              <a:rPr lang="en-US" dirty="0" smtClean="0"/>
              <a:t>Roof Work</a:t>
            </a:r>
          </a:p>
          <a:p>
            <a:pPr lvl="1"/>
            <a:r>
              <a:rPr lang="en-US" dirty="0" smtClean="0"/>
              <a:t>Work at Heights </a:t>
            </a:r>
          </a:p>
          <a:p>
            <a:pPr lvl="1"/>
            <a:r>
              <a:rPr lang="en-US" dirty="0" smtClean="0"/>
              <a:t>Confined Space</a:t>
            </a:r>
          </a:p>
          <a:p>
            <a:pPr lvl="1"/>
            <a:r>
              <a:rPr lang="en-US" dirty="0" smtClean="0"/>
              <a:t>Live Electrical </a:t>
            </a:r>
          </a:p>
          <a:p>
            <a:pPr lvl="1"/>
            <a:r>
              <a:rPr lang="en-US" dirty="0" smtClean="0"/>
              <a:t>LO/TO</a:t>
            </a:r>
          </a:p>
          <a:p>
            <a:pPr lvl="1"/>
            <a:endParaRPr lang="en-US" dirty="0" smtClean="0"/>
          </a:p>
          <a:p>
            <a:pPr lvl="1"/>
            <a:endParaRPr lang="en-US" dirty="0"/>
          </a:p>
          <a:p>
            <a:pPr lvl="2"/>
            <a:endParaRPr lang="en-US" dirty="0"/>
          </a:p>
          <a:p>
            <a:endParaRPr lang="en-US" dirty="0"/>
          </a:p>
        </p:txBody>
      </p:sp>
      <p:sp>
        <p:nvSpPr>
          <p:cNvPr id="3" name="Title 2"/>
          <p:cNvSpPr>
            <a:spLocks noGrp="1"/>
          </p:cNvSpPr>
          <p:nvPr>
            <p:ph type="title"/>
          </p:nvPr>
        </p:nvSpPr>
        <p:spPr/>
        <p:txBody>
          <a:bodyPr/>
          <a:lstStyle/>
          <a:p>
            <a:r>
              <a:rPr lang="en-US" dirty="0" smtClean="0"/>
              <a:t>Training and Permitting Requirements</a:t>
            </a:r>
            <a:endParaRPr lang="en-US" dirty="0"/>
          </a:p>
        </p:txBody>
      </p:sp>
    </p:spTree>
    <p:extLst>
      <p:ext uri="{BB962C8B-B14F-4D97-AF65-F5344CB8AC3E}">
        <p14:creationId xmlns:p14="http://schemas.microsoft.com/office/powerpoint/2010/main" val="2224909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ED2E2B-CCC9-5040-982D-35DAFB450E8E}"/>
              </a:ext>
            </a:extLst>
          </p:cNvPr>
          <p:cNvPicPr>
            <a:picLocks noChangeAspect="1"/>
          </p:cNvPicPr>
          <p:nvPr/>
        </p:nvPicPr>
        <p:blipFill>
          <a:blip r:embed="rId2"/>
          <a:stretch>
            <a:fillRect/>
          </a:stretch>
        </p:blipFill>
        <p:spPr>
          <a:xfrm>
            <a:off x="1488167" y="1039743"/>
            <a:ext cx="6231136" cy="816058"/>
          </a:xfrm>
          <a:prstGeom prst="rect">
            <a:avLst/>
          </a:prstGeom>
        </p:spPr>
      </p:pic>
      <p:pic>
        <p:nvPicPr>
          <p:cNvPr id="7" name="Picture 6">
            <a:extLst>
              <a:ext uri="{FF2B5EF4-FFF2-40B4-BE49-F238E27FC236}">
                <a16:creationId xmlns:a16="http://schemas.microsoft.com/office/drawing/2014/main" id="{CCF097AA-F545-0646-84C9-DD6B19584DE0}"/>
              </a:ext>
            </a:extLst>
          </p:cNvPr>
          <p:cNvPicPr>
            <a:picLocks noChangeAspect="1"/>
          </p:cNvPicPr>
          <p:nvPr/>
        </p:nvPicPr>
        <p:blipFill rotWithShape="1">
          <a:blip r:embed="rId3"/>
          <a:srcRect r="14873" b="15027"/>
          <a:stretch/>
        </p:blipFill>
        <p:spPr>
          <a:xfrm>
            <a:off x="1450331" y="1951804"/>
            <a:ext cx="1679694" cy="2011985"/>
          </a:xfrm>
          <a:prstGeom prst="rect">
            <a:avLst/>
          </a:prstGeom>
        </p:spPr>
      </p:pic>
      <p:pic>
        <p:nvPicPr>
          <p:cNvPr id="9" name="Picture 8">
            <a:extLst>
              <a:ext uri="{FF2B5EF4-FFF2-40B4-BE49-F238E27FC236}">
                <a16:creationId xmlns:a16="http://schemas.microsoft.com/office/drawing/2014/main" id="{6C297FA3-5FEC-9A4E-8467-4F811AFCE966}"/>
              </a:ext>
            </a:extLst>
          </p:cNvPr>
          <p:cNvPicPr>
            <a:picLocks noChangeAspect="1"/>
          </p:cNvPicPr>
          <p:nvPr/>
        </p:nvPicPr>
        <p:blipFill rotWithShape="1">
          <a:blip r:embed="rId4"/>
          <a:srcRect l="4328" r="15809" b="3973"/>
          <a:stretch/>
        </p:blipFill>
        <p:spPr>
          <a:xfrm>
            <a:off x="4937864" y="1934359"/>
            <a:ext cx="2790523" cy="1393009"/>
          </a:xfrm>
          <a:prstGeom prst="rect">
            <a:avLst/>
          </a:prstGeom>
        </p:spPr>
      </p:pic>
      <p:pic>
        <p:nvPicPr>
          <p:cNvPr id="13" name="Picture 12">
            <a:extLst>
              <a:ext uri="{FF2B5EF4-FFF2-40B4-BE49-F238E27FC236}">
                <a16:creationId xmlns:a16="http://schemas.microsoft.com/office/drawing/2014/main" id="{24155069-19A0-AE4E-89E3-301C63A6F55F}"/>
              </a:ext>
            </a:extLst>
          </p:cNvPr>
          <p:cNvPicPr>
            <a:picLocks noChangeAspect="1"/>
          </p:cNvPicPr>
          <p:nvPr/>
        </p:nvPicPr>
        <p:blipFill rotWithShape="1">
          <a:blip r:embed="rId5"/>
          <a:srcRect t="1910" b="12597"/>
          <a:stretch/>
        </p:blipFill>
        <p:spPr>
          <a:xfrm>
            <a:off x="4937864" y="3373807"/>
            <a:ext cx="814727" cy="1121900"/>
          </a:xfrm>
          <a:prstGeom prst="rect">
            <a:avLst/>
          </a:prstGeom>
        </p:spPr>
      </p:pic>
      <p:pic>
        <p:nvPicPr>
          <p:cNvPr id="15" name="Picture 14">
            <a:extLst>
              <a:ext uri="{FF2B5EF4-FFF2-40B4-BE49-F238E27FC236}">
                <a16:creationId xmlns:a16="http://schemas.microsoft.com/office/drawing/2014/main" id="{9297B29C-B4AC-814F-AEB0-A4EFBE605B20}"/>
              </a:ext>
            </a:extLst>
          </p:cNvPr>
          <p:cNvPicPr>
            <a:picLocks noChangeAspect="1"/>
          </p:cNvPicPr>
          <p:nvPr/>
        </p:nvPicPr>
        <p:blipFill>
          <a:blip r:embed="rId6"/>
          <a:stretch>
            <a:fillRect/>
          </a:stretch>
        </p:blipFill>
        <p:spPr>
          <a:xfrm>
            <a:off x="3215416" y="4576163"/>
            <a:ext cx="1655525" cy="877553"/>
          </a:xfrm>
          <a:prstGeom prst="rect">
            <a:avLst/>
          </a:prstGeom>
        </p:spPr>
      </p:pic>
      <p:pic>
        <p:nvPicPr>
          <p:cNvPr id="17" name="Picture 16">
            <a:extLst>
              <a:ext uri="{FF2B5EF4-FFF2-40B4-BE49-F238E27FC236}">
                <a16:creationId xmlns:a16="http://schemas.microsoft.com/office/drawing/2014/main" id="{AC011DA2-2B6B-8643-A815-2FE7046EBA76}"/>
              </a:ext>
            </a:extLst>
          </p:cNvPr>
          <p:cNvPicPr>
            <a:picLocks noChangeAspect="1"/>
          </p:cNvPicPr>
          <p:nvPr/>
        </p:nvPicPr>
        <p:blipFill rotWithShape="1">
          <a:blip r:embed="rId7"/>
          <a:srcRect l="5351" t="7694" r="24393" b="17781"/>
          <a:stretch/>
        </p:blipFill>
        <p:spPr>
          <a:xfrm>
            <a:off x="3200302" y="3409124"/>
            <a:ext cx="1679062" cy="1094636"/>
          </a:xfrm>
          <a:prstGeom prst="rect">
            <a:avLst/>
          </a:prstGeom>
        </p:spPr>
      </p:pic>
      <p:pic>
        <p:nvPicPr>
          <p:cNvPr id="19" name="Picture 18">
            <a:extLst>
              <a:ext uri="{FF2B5EF4-FFF2-40B4-BE49-F238E27FC236}">
                <a16:creationId xmlns:a16="http://schemas.microsoft.com/office/drawing/2014/main" id="{06622AA7-6EF0-0842-A890-D5F132457F8F}"/>
              </a:ext>
            </a:extLst>
          </p:cNvPr>
          <p:cNvPicPr>
            <a:picLocks noChangeAspect="1"/>
          </p:cNvPicPr>
          <p:nvPr/>
        </p:nvPicPr>
        <p:blipFill rotWithShape="1">
          <a:blip r:embed="rId8"/>
          <a:srcRect t="15014" r="7081"/>
          <a:stretch/>
        </p:blipFill>
        <p:spPr>
          <a:xfrm>
            <a:off x="5841161" y="3364758"/>
            <a:ext cx="1878141" cy="1146965"/>
          </a:xfrm>
          <a:prstGeom prst="rect">
            <a:avLst/>
          </a:prstGeom>
        </p:spPr>
      </p:pic>
      <p:pic>
        <p:nvPicPr>
          <p:cNvPr id="21" name="Picture 20">
            <a:extLst>
              <a:ext uri="{FF2B5EF4-FFF2-40B4-BE49-F238E27FC236}">
                <a16:creationId xmlns:a16="http://schemas.microsoft.com/office/drawing/2014/main" id="{6013B557-B556-AD46-900C-15E98CF7711A}"/>
              </a:ext>
            </a:extLst>
          </p:cNvPr>
          <p:cNvPicPr>
            <a:picLocks noChangeAspect="1"/>
          </p:cNvPicPr>
          <p:nvPr/>
        </p:nvPicPr>
        <p:blipFill rotWithShape="1">
          <a:blip r:embed="rId9"/>
          <a:srcRect l="14426" t="5953" r="27090" b="20059"/>
          <a:stretch/>
        </p:blipFill>
        <p:spPr>
          <a:xfrm>
            <a:off x="1470607" y="4018451"/>
            <a:ext cx="1659506" cy="1413562"/>
          </a:xfrm>
          <a:prstGeom prst="rect">
            <a:avLst/>
          </a:prstGeom>
        </p:spPr>
      </p:pic>
      <p:pic>
        <p:nvPicPr>
          <p:cNvPr id="23" name="Picture 22">
            <a:extLst>
              <a:ext uri="{FF2B5EF4-FFF2-40B4-BE49-F238E27FC236}">
                <a16:creationId xmlns:a16="http://schemas.microsoft.com/office/drawing/2014/main" id="{94F20DD1-5504-8741-A95F-551DB8148BED}"/>
              </a:ext>
            </a:extLst>
          </p:cNvPr>
          <p:cNvPicPr>
            <a:picLocks noChangeAspect="1"/>
          </p:cNvPicPr>
          <p:nvPr/>
        </p:nvPicPr>
        <p:blipFill rotWithShape="1">
          <a:blip r:embed="rId10"/>
          <a:srcRect l="9965" t="17462" r="12076" b="26542"/>
          <a:stretch/>
        </p:blipFill>
        <p:spPr>
          <a:xfrm>
            <a:off x="3187285" y="1942388"/>
            <a:ext cx="1683656" cy="1390541"/>
          </a:xfrm>
          <a:prstGeom prst="rect">
            <a:avLst/>
          </a:prstGeom>
        </p:spPr>
      </p:pic>
      <p:pic>
        <p:nvPicPr>
          <p:cNvPr id="25" name="Picture 24">
            <a:extLst>
              <a:ext uri="{FF2B5EF4-FFF2-40B4-BE49-F238E27FC236}">
                <a16:creationId xmlns:a16="http://schemas.microsoft.com/office/drawing/2014/main" id="{641F1D6C-AEF3-FB4E-A4E4-170281D764C7}"/>
              </a:ext>
            </a:extLst>
          </p:cNvPr>
          <p:cNvPicPr>
            <a:picLocks noChangeAspect="1"/>
          </p:cNvPicPr>
          <p:nvPr/>
        </p:nvPicPr>
        <p:blipFill>
          <a:blip r:embed="rId11"/>
          <a:stretch>
            <a:fillRect/>
          </a:stretch>
        </p:blipFill>
        <p:spPr>
          <a:xfrm>
            <a:off x="4961360" y="4571381"/>
            <a:ext cx="2757942" cy="864618"/>
          </a:xfrm>
          <a:prstGeom prst="rect">
            <a:avLst/>
          </a:prstGeom>
        </p:spPr>
      </p:pic>
      <p:pic>
        <p:nvPicPr>
          <p:cNvPr id="27" name="Picture 26">
            <a:extLst>
              <a:ext uri="{FF2B5EF4-FFF2-40B4-BE49-F238E27FC236}">
                <a16:creationId xmlns:a16="http://schemas.microsoft.com/office/drawing/2014/main" id="{27C1A32A-0B42-1D4D-962B-9A22247940F3}"/>
              </a:ext>
            </a:extLst>
          </p:cNvPr>
          <p:cNvPicPr>
            <a:picLocks noChangeAspect="1"/>
          </p:cNvPicPr>
          <p:nvPr/>
        </p:nvPicPr>
        <p:blipFill>
          <a:blip r:embed="rId12"/>
          <a:stretch>
            <a:fillRect/>
          </a:stretch>
        </p:blipFill>
        <p:spPr>
          <a:xfrm>
            <a:off x="1488167" y="5516548"/>
            <a:ext cx="6240220" cy="329768"/>
          </a:xfrm>
          <a:prstGeom prst="rect">
            <a:avLst/>
          </a:prstGeom>
        </p:spPr>
      </p:pic>
      <p:sp>
        <p:nvSpPr>
          <p:cNvPr id="14" name="Title 2"/>
          <p:cNvSpPr txBox="1">
            <a:spLocks/>
          </p:cNvSpPr>
          <p:nvPr/>
        </p:nvSpPr>
        <p:spPr>
          <a:xfrm>
            <a:off x="466077" y="266040"/>
            <a:ext cx="8229600" cy="639762"/>
          </a:xfrm>
          <a:prstGeom prst="rect">
            <a:avLst/>
          </a:prstGeom>
        </p:spPr>
        <p:txBody>
          <a:bodyPr/>
          <a:lstStyle>
            <a:lvl1pPr algn="ctr" defTabSz="457200" rtl="0" eaLnBrk="1" latinLnBrk="0" hangingPunct="1">
              <a:spcBef>
                <a:spcPct val="0"/>
              </a:spcBef>
              <a:buNone/>
              <a:defRPr sz="3600" b="1" kern="1200" baseline="0">
                <a:solidFill>
                  <a:srgbClr val="373A36"/>
                </a:solidFill>
                <a:latin typeface="+mj-lt"/>
                <a:ea typeface="+mj-ea"/>
                <a:cs typeface="+mj-cs"/>
              </a:defRPr>
            </a:lvl1pPr>
          </a:lstStyle>
          <a:p>
            <a:r>
              <a:rPr lang="en-US" dirty="0" smtClean="0"/>
              <a:t>Barry-</a:t>
            </a:r>
            <a:r>
              <a:rPr lang="en-US" dirty="0" err="1" smtClean="0"/>
              <a:t>Wehmiller</a:t>
            </a:r>
            <a:r>
              <a:rPr lang="en-US" dirty="0" smtClean="0"/>
              <a:t> Companies</a:t>
            </a:r>
            <a:endParaRPr lang="en-US" dirty="0"/>
          </a:p>
        </p:txBody>
      </p:sp>
    </p:spTree>
    <p:extLst>
      <p:ext uri="{BB962C8B-B14F-4D97-AF65-F5344CB8AC3E}">
        <p14:creationId xmlns:p14="http://schemas.microsoft.com/office/powerpoint/2010/main" val="2453203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r>
              <a:rPr lang="en-US" dirty="0" smtClean="0"/>
              <a:t>Addressing incidents (identified in the PSP) </a:t>
            </a:r>
            <a:r>
              <a:rPr lang="en-US" dirty="0" smtClean="0"/>
              <a:t>if they occur;</a:t>
            </a:r>
          </a:p>
          <a:p>
            <a:r>
              <a:rPr lang="en-US" dirty="0" smtClean="0"/>
              <a:t>Determining </a:t>
            </a:r>
            <a:r>
              <a:rPr lang="en-US" dirty="0" smtClean="0"/>
              <a:t>the root </a:t>
            </a:r>
            <a:r>
              <a:rPr lang="en-US" dirty="0" smtClean="0"/>
              <a:t>cause; </a:t>
            </a:r>
          </a:p>
          <a:p>
            <a:r>
              <a:rPr lang="en-US" dirty="0" smtClean="0"/>
              <a:t>Implementing </a:t>
            </a:r>
            <a:r>
              <a:rPr lang="en-US" dirty="0" smtClean="0"/>
              <a:t>action steps to help eliminate recurrence is critical to changing unsafe behavior and improving safe work practice expectations</a:t>
            </a:r>
            <a:r>
              <a:rPr lang="en-US" dirty="0" smtClean="0"/>
              <a:t>.</a:t>
            </a:r>
            <a:endParaRPr lang="en-US" dirty="0" smtClean="0"/>
          </a:p>
        </p:txBody>
      </p:sp>
      <p:sp>
        <p:nvSpPr>
          <p:cNvPr id="3" name="Title 2"/>
          <p:cNvSpPr>
            <a:spLocks noGrp="1"/>
          </p:cNvSpPr>
          <p:nvPr>
            <p:ph type="title"/>
          </p:nvPr>
        </p:nvSpPr>
        <p:spPr/>
        <p:txBody>
          <a:bodyPr/>
          <a:lstStyle/>
          <a:p>
            <a:r>
              <a:rPr lang="en-US" sz="2800" dirty="0" smtClean="0"/>
              <a:t>Incident Reporting, Root Cause Analysis, and Action Step Implementation</a:t>
            </a:r>
            <a:endParaRPr lang="en-US" sz="2800" dirty="0"/>
          </a:p>
        </p:txBody>
      </p:sp>
    </p:spTree>
    <p:extLst>
      <p:ext uri="{BB962C8B-B14F-4D97-AF65-F5344CB8AC3E}">
        <p14:creationId xmlns:p14="http://schemas.microsoft.com/office/powerpoint/2010/main" val="3030071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Internally review:</a:t>
            </a:r>
          </a:p>
          <a:p>
            <a:pPr lvl="1"/>
            <a:r>
              <a:rPr lang="en-US" dirty="0" smtClean="0"/>
              <a:t>Project safety metrics, </a:t>
            </a:r>
          </a:p>
          <a:p>
            <a:pPr lvl="1"/>
            <a:r>
              <a:rPr lang="en-US" dirty="0" smtClean="0"/>
              <a:t>What worked well?</a:t>
            </a:r>
          </a:p>
          <a:p>
            <a:pPr lvl="1"/>
            <a:r>
              <a:rPr lang="en-US" dirty="0" smtClean="0"/>
              <a:t>What didn’t work well?</a:t>
            </a:r>
          </a:p>
          <a:p>
            <a:pPr lvl="1"/>
            <a:r>
              <a:rPr lang="en-US" dirty="0" smtClean="0"/>
              <a:t>How can we improve for next project?</a:t>
            </a:r>
          </a:p>
          <a:p>
            <a:r>
              <a:rPr lang="en-US" dirty="0" smtClean="0"/>
              <a:t>Externally: </a:t>
            </a:r>
          </a:p>
          <a:p>
            <a:pPr lvl="1"/>
            <a:r>
              <a:rPr lang="en-US" dirty="0" smtClean="0"/>
              <a:t>Engage client for their feedback</a:t>
            </a:r>
          </a:p>
          <a:p>
            <a:pPr lvl="1"/>
            <a:r>
              <a:rPr lang="en-US" dirty="0" smtClean="0"/>
              <a:t>Engage contractors and sub-contractors for feedback</a:t>
            </a:r>
          </a:p>
          <a:p>
            <a:pPr lvl="1"/>
            <a:endParaRPr lang="en-US" dirty="0"/>
          </a:p>
        </p:txBody>
      </p:sp>
      <p:sp>
        <p:nvSpPr>
          <p:cNvPr id="3" name="Title 2"/>
          <p:cNvSpPr>
            <a:spLocks noGrp="1"/>
          </p:cNvSpPr>
          <p:nvPr>
            <p:ph type="title"/>
          </p:nvPr>
        </p:nvSpPr>
        <p:spPr/>
        <p:txBody>
          <a:bodyPr/>
          <a:lstStyle/>
          <a:p>
            <a:r>
              <a:rPr lang="en-US" dirty="0" smtClean="0"/>
              <a:t>Lessons Learned</a:t>
            </a:r>
            <a:endParaRPr lang="en-US" dirty="0"/>
          </a:p>
        </p:txBody>
      </p:sp>
    </p:spTree>
    <p:extLst>
      <p:ext uri="{BB962C8B-B14F-4D97-AF65-F5344CB8AC3E}">
        <p14:creationId xmlns:p14="http://schemas.microsoft.com/office/powerpoint/2010/main" val="3626774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marL="0" indent="0" algn="ctr">
              <a:buNone/>
            </a:pPr>
            <a:r>
              <a:rPr lang="en-US" sz="6000" dirty="0" smtClean="0"/>
              <a:t>Questions?</a:t>
            </a:r>
          </a:p>
          <a:p>
            <a:pPr marL="0" indent="0" algn="ctr">
              <a:buNone/>
            </a:pPr>
            <a:endParaRPr lang="en-US" sz="6000" dirty="0" smtClean="0"/>
          </a:p>
          <a:p>
            <a:pPr marL="0" indent="0" algn="ctr">
              <a:buNone/>
            </a:pPr>
            <a:r>
              <a:rPr lang="en-US" sz="1800" dirty="0" smtClean="0"/>
              <a:t>Contact Info:</a:t>
            </a:r>
          </a:p>
          <a:p>
            <a:pPr marL="0" indent="0" algn="ctr">
              <a:buNone/>
            </a:pPr>
            <a:endParaRPr lang="en-US" sz="1800" dirty="0" smtClean="0"/>
          </a:p>
          <a:p>
            <a:pPr marL="0" indent="0" algn="ctr">
              <a:buNone/>
            </a:pPr>
            <a:endParaRPr lang="en-US" sz="3600" dirty="0"/>
          </a:p>
        </p:txBody>
      </p:sp>
      <p:sp>
        <p:nvSpPr>
          <p:cNvPr id="3" name="Title 2"/>
          <p:cNvSpPr>
            <a:spLocks noGrp="1"/>
          </p:cNvSpPr>
          <p:nvPr>
            <p:ph type="title"/>
          </p:nvPr>
        </p:nvSpPr>
        <p:spPr/>
        <p:txBody>
          <a:bodyPr/>
          <a:lstStyle/>
          <a:p>
            <a:r>
              <a:rPr lang="en-US" dirty="0" smtClean="0"/>
              <a:t>Thank you, SENY!</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97862893"/>
              </p:ext>
            </p:extLst>
          </p:nvPr>
        </p:nvGraphicFramePr>
        <p:xfrm>
          <a:off x="466077" y="4456847"/>
          <a:ext cx="8229600" cy="1565275"/>
        </p:xfrm>
        <a:graphic>
          <a:graphicData uri="http://schemas.openxmlformats.org/drawingml/2006/table">
            <a:tbl>
              <a:tblPr firstRow="1" firstCol="1" bandRow="1"/>
              <a:tblGrid>
                <a:gridCol w="8229600">
                  <a:extLst>
                    <a:ext uri="{9D8B030D-6E8A-4147-A177-3AD203B41FA5}">
                      <a16:colId xmlns:a16="http://schemas.microsoft.com/office/drawing/2014/main" val="827976415"/>
                    </a:ext>
                  </a:extLst>
                </a:gridCol>
              </a:tblGrid>
              <a:tr h="0">
                <a:tc>
                  <a:txBody>
                    <a:bodyPr/>
                    <a:lstStyle/>
                    <a:p>
                      <a:pPr marL="0" marR="0" algn="ctr">
                        <a:lnSpc>
                          <a:spcPts val="12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James Dickerson</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dirty="0" smtClean="0">
                          <a:effectLst/>
                          <a:latin typeface="Calibri" panose="020F0502020204030204" pitchFamily="34" charset="0"/>
                          <a:ea typeface="Times New Roman" panose="02020603050405020304" pitchFamily="18" charset="0"/>
                          <a:cs typeface="Calibri" panose="020F0502020204030204" pitchFamily="34" charset="0"/>
                        </a:rPr>
                        <a:t>- </a:t>
                      </a:r>
                      <a:r>
                        <a:rPr lang="en-US" sz="18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Manager</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Engineering</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3047934455"/>
                  </a:ext>
                </a:extLst>
              </a:tr>
              <a:tr h="0">
                <a:tc>
                  <a:txBody>
                    <a:bodyPr/>
                    <a:lstStyle/>
                    <a:p>
                      <a:pPr algn="ctr"/>
                      <a:r>
                        <a:rPr lang="en-US" sz="1800" dirty="0" smtClean="0">
                          <a:effectLst/>
                          <a:latin typeface="Calibri" panose="020F0502020204030204" pitchFamily="34" charset="0"/>
                          <a:cs typeface="Times New Roman" panose="02020603050405020304" pitchFamily="18" charset="0"/>
                        </a:rPr>
                        <a:t>Design </a:t>
                      </a:r>
                      <a:r>
                        <a:rPr lang="en-US" sz="1800" dirty="0">
                          <a:effectLst/>
                          <a:latin typeface="Calibri" panose="020F0502020204030204" pitchFamily="34" charset="0"/>
                          <a:cs typeface="Times New Roman" panose="02020603050405020304" pitchFamily="18" charset="0"/>
                        </a:rPr>
                        <a:t>Group 411 Airport Executive Park </a:t>
                      </a:r>
                      <a:endParaRPr lang="en-US" sz="1800" dirty="0" smtClean="0">
                        <a:effectLst/>
                        <a:latin typeface="Calibri" panose="020F0502020204030204" pitchFamily="34" charset="0"/>
                        <a:cs typeface="Times New Roman" panose="02020603050405020304" pitchFamily="18" charset="0"/>
                      </a:endParaRPr>
                    </a:p>
                    <a:p>
                      <a:pPr algn="ctr"/>
                      <a:r>
                        <a:rPr lang="en-US" sz="1800" dirty="0" smtClean="0">
                          <a:effectLst/>
                          <a:latin typeface="Calibri" panose="020F0502020204030204" pitchFamily="34" charset="0"/>
                          <a:cs typeface="Times New Roman" panose="02020603050405020304" pitchFamily="18" charset="0"/>
                        </a:rPr>
                        <a:t>Nanuet</a:t>
                      </a:r>
                      <a:r>
                        <a:rPr lang="en-US" sz="1800" dirty="0">
                          <a:effectLst/>
                          <a:latin typeface="Calibri" panose="020F0502020204030204" pitchFamily="34" charset="0"/>
                          <a:cs typeface="Times New Roman" panose="02020603050405020304" pitchFamily="18" charset="0"/>
                        </a:rPr>
                        <a:t>, NY 10954 </a:t>
                      </a:r>
                      <a:endParaRPr lang="en-US" sz="1800" dirty="0" smtClean="0">
                        <a:effectLst/>
                        <a:latin typeface="Calibri" panose="020F0502020204030204" pitchFamily="34" charset="0"/>
                        <a:cs typeface="Times New Roman" panose="02020603050405020304" pitchFamily="18" charset="0"/>
                      </a:endParaRPr>
                    </a:p>
                    <a:p>
                      <a:pPr algn="ctr"/>
                      <a:r>
                        <a:rPr lang="en-US" sz="1800" dirty="0" smtClean="0">
                          <a:effectLst/>
                          <a:latin typeface="Calibri" panose="020F0502020204030204" pitchFamily="34" charset="0"/>
                          <a:cs typeface="Times New Roman" panose="02020603050405020304" pitchFamily="18" charset="0"/>
                        </a:rPr>
                        <a:t>Mobile </a:t>
                      </a:r>
                      <a:r>
                        <a:rPr lang="en-US" sz="1800" dirty="0">
                          <a:effectLst/>
                          <a:latin typeface="Calibri" panose="020F0502020204030204" pitchFamily="34" charset="0"/>
                          <a:cs typeface="Times New Roman" panose="02020603050405020304" pitchFamily="18" charset="0"/>
                        </a:rPr>
                        <a:t>+1 (201) 334-2227 </a:t>
                      </a:r>
                      <a:endParaRPr lang="en-US" sz="1800" dirty="0" smtClean="0">
                        <a:effectLst/>
                        <a:latin typeface="Calibri" panose="020F0502020204030204" pitchFamily="34" charset="0"/>
                        <a:cs typeface="Times New Roman" panose="02020603050405020304" pitchFamily="18" charset="0"/>
                      </a:endParaRPr>
                    </a:p>
                    <a:p>
                      <a:pPr algn="ctr"/>
                      <a:r>
                        <a:rPr lang="en-US" sz="1800" dirty="0" smtClean="0">
                          <a:effectLst/>
                          <a:latin typeface="Calibri" panose="020F0502020204030204" pitchFamily="34" charset="0"/>
                          <a:cs typeface="Times New Roman" panose="02020603050405020304" pitchFamily="18" charset="0"/>
                        </a:rPr>
                        <a:t>www.bwdesigngroup.com </a:t>
                      </a:r>
                      <a:r>
                        <a:rPr lang="en-US" sz="1800" dirty="0">
                          <a:effectLst/>
                          <a:latin typeface="Calibri" panose="020F0502020204030204" pitchFamily="34" charset="0"/>
                          <a:cs typeface="Times New Roman" panose="02020603050405020304" pitchFamily="18" charset="0"/>
                        </a:rPr>
                        <a:t>  </a:t>
                      </a:r>
                      <a:endParaRPr lang="en-US" sz="1800" dirty="0" smtClean="0">
                        <a:effectLst/>
                        <a:latin typeface="Calibri" panose="020F0502020204030204" pitchFamily="34" charset="0"/>
                        <a:cs typeface="Times New Roman" panose="02020603050405020304" pitchFamily="18" charset="0"/>
                      </a:endParaRPr>
                    </a:p>
                    <a:p>
                      <a:pPr algn="ctr"/>
                      <a:endParaRPr lang="en-US" sz="1800" dirty="0">
                        <a:effectLst/>
                        <a:latin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2286379270"/>
                  </a:ext>
                </a:extLst>
              </a:tr>
            </a:tbl>
          </a:graphicData>
        </a:graphic>
      </p:graphicFrame>
    </p:spTree>
    <p:extLst>
      <p:ext uri="{BB962C8B-B14F-4D97-AF65-F5344CB8AC3E}">
        <p14:creationId xmlns:p14="http://schemas.microsoft.com/office/powerpoint/2010/main" val="3943992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Barry-</a:t>
            </a:r>
            <a:r>
              <a:rPr lang="en-US" dirty="0" err="1" smtClean="0"/>
              <a:t>Wehmiller</a:t>
            </a:r>
            <a:r>
              <a:rPr lang="en-US" dirty="0"/>
              <a:t> </a:t>
            </a:r>
            <a:r>
              <a:rPr lang="en-US" dirty="0" smtClean="0"/>
              <a:t>Group</a:t>
            </a:r>
            <a:endParaRPr lang="en-US" dirty="0"/>
          </a:p>
        </p:txBody>
      </p:sp>
      <p:pic>
        <p:nvPicPr>
          <p:cNvPr id="4" name="Content Placeholder 3">
            <a:extLst>
              <a:ext uri="{FF2B5EF4-FFF2-40B4-BE49-F238E27FC236}">
                <a16:creationId xmlns:a16="http://schemas.microsoft.com/office/drawing/2014/main" id="{39BC325A-FA38-9741-96F9-7B0745AB6F61}"/>
              </a:ext>
            </a:extLst>
          </p:cNvPr>
          <p:cNvPicPr>
            <a:picLocks noGrp="1" noChangeAspect="1"/>
          </p:cNvPicPr>
          <p:nvPr>
            <p:ph idx="1"/>
          </p:nvPr>
        </p:nvPicPr>
        <p:blipFill>
          <a:blip r:embed="rId2"/>
          <a:stretch>
            <a:fillRect/>
          </a:stretch>
        </p:blipFill>
        <p:spPr>
          <a:xfrm>
            <a:off x="1259394" y="1058863"/>
            <a:ext cx="6625212" cy="4970462"/>
          </a:xfrm>
          <a:prstGeom prst="rect">
            <a:avLst/>
          </a:prstGeom>
        </p:spPr>
      </p:pic>
      <p:sp>
        <p:nvSpPr>
          <p:cNvPr id="5" name="Rounded Rectangle 4"/>
          <p:cNvSpPr/>
          <p:nvPr/>
        </p:nvSpPr>
        <p:spPr>
          <a:xfrm>
            <a:off x="4835047" y="3244241"/>
            <a:ext cx="1058449" cy="400833"/>
          </a:xfrm>
          <a:prstGeom prst="round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566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6"/>
          <p:cNvSpPr>
            <a:spLocks noChangeArrowheads="1"/>
          </p:cNvSpPr>
          <p:nvPr/>
        </p:nvSpPr>
        <p:spPr bwMode="auto">
          <a:xfrm>
            <a:off x="1022163" y="260587"/>
            <a:ext cx="6858000" cy="559868"/>
          </a:xfrm>
          <a:prstGeom prst="rect">
            <a:avLst/>
          </a:prstGeom>
          <a:noFill/>
          <a:ln w="9525">
            <a:noFill/>
            <a:miter lim="800000"/>
            <a:headEnd/>
            <a:tailEnd/>
          </a:ln>
        </p:spPr>
        <p:txBody>
          <a:bodyPr/>
          <a:lstStyle/>
          <a:p>
            <a:pPr algn="ctr" defTabSz="342900"/>
            <a:r>
              <a:rPr lang="en-US" sz="3000" b="1" dirty="0">
                <a:solidFill>
                  <a:srgbClr val="000000"/>
                </a:solidFill>
                <a:latin typeface="Calibri"/>
              </a:rPr>
              <a:t>  Who is Design Group?</a:t>
            </a:r>
          </a:p>
        </p:txBody>
      </p:sp>
      <p:sp>
        <p:nvSpPr>
          <p:cNvPr id="7" name="Text Box 2"/>
          <p:cNvSpPr txBox="1">
            <a:spLocks noChangeArrowheads="1"/>
          </p:cNvSpPr>
          <p:nvPr/>
        </p:nvSpPr>
        <p:spPr bwMode="auto">
          <a:xfrm>
            <a:off x="809219" y="1171184"/>
            <a:ext cx="729511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231775">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169069" indent="0" algn="ctr" defTabSz="342900">
              <a:buClr>
                <a:srgbClr val="9E1B34"/>
              </a:buClr>
              <a:buSzPct val="130000"/>
            </a:pPr>
            <a:r>
              <a:rPr lang="en-US" sz="1400" dirty="0">
                <a:solidFill>
                  <a:srgbClr val="000000"/>
                </a:solidFill>
                <a:latin typeface="Calibri" pitchFamily="34" charset="0"/>
              </a:rPr>
              <a:t>A premier Engineering and IT consulting firm, providing a </a:t>
            </a:r>
            <a:r>
              <a:rPr lang="en-US" sz="1400" b="1" dirty="0">
                <a:solidFill>
                  <a:srgbClr val="000000"/>
                </a:solidFill>
                <a:latin typeface="Calibri" pitchFamily="34" charset="0"/>
              </a:rPr>
              <a:t>complete operating solution</a:t>
            </a:r>
            <a:r>
              <a:rPr lang="en-US" sz="1400" dirty="0">
                <a:solidFill>
                  <a:srgbClr val="000000"/>
                </a:solidFill>
                <a:latin typeface="Calibri" pitchFamily="34" charset="0"/>
              </a:rPr>
              <a:t> for consumer products, life sciences, and other industrial sectors.</a:t>
            </a:r>
          </a:p>
          <a:p>
            <a:pPr marL="169069" indent="0" algn="ctr" defTabSz="342900">
              <a:buClr>
                <a:srgbClr val="9E1B34"/>
              </a:buClr>
              <a:buSzPct val="130000"/>
            </a:pPr>
            <a:endParaRPr lang="en-US" sz="1400" dirty="0">
              <a:solidFill>
                <a:srgbClr val="000000"/>
              </a:solidFill>
              <a:latin typeface="Calibri" pitchFamily="34" charset="0"/>
            </a:endParaRPr>
          </a:p>
          <a:p>
            <a:pPr marL="169069" indent="0" algn="ctr" defTabSz="342900">
              <a:buClr>
                <a:srgbClr val="9E1B34"/>
              </a:buClr>
              <a:buSzPct val="130000"/>
            </a:pPr>
            <a:r>
              <a:rPr lang="en-US" sz="1400" dirty="0">
                <a:solidFill>
                  <a:srgbClr val="000000"/>
                </a:solidFill>
                <a:latin typeface="Calibri" pitchFamily="34" charset="0"/>
              </a:rPr>
              <a:t>We provide these services </a:t>
            </a:r>
            <a:r>
              <a:rPr lang="en-US" sz="1400" b="1" dirty="0">
                <a:solidFill>
                  <a:srgbClr val="000000"/>
                </a:solidFill>
                <a:latin typeface="Calibri" pitchFamily="34" charset="0"/>
              </a:rPr>
              <a:t>autonomous </a:t>
            </a:r>
            <a:r>
              <a:rPr lang="en-US" sz="1400" dirty="0">
                <a:solidFill>
                  <a:srgbClr val="000000"/>
                </a:solidFill>
                <a:latin typeface="Calibri" pitchFamily="34" charset="0"/>
              </a:rPr>
              <a:t>from the Barry-Wehmiller equipment companies</a:t>
            </a:r>
          </a:p>
          <a:p>
            <a:pPr marL="169069" indent="0" algn="ctr" defTabSz="342900">
              <a:buClr>
                <a:srgbClr val="9E1B34"/>
              </a:buClr>
              <a:buSzPct val="130000"/>
            </a:pPr>
            <a:r>
              <a:rPr lang="en-US" sz="1400" dirty="0">
                <a:solidFill>
                  <a:srgbClr val="000000"/>
                </a:solidFill>
                <a:latin typeface="Calibri" pitchFamily="34" charset="0"/>
              </a:rPr>
              <a:t>… as an </a:t>
            </a:r>
            <a:r>
              <a:rPr lang="en-US" sz="1400" b="1" dirty="0">
                <a:solidFill>
                  <a:srgbClr val="000000"/>
                </a:solidFill>
                <a:latin typeface="Calibri" pitchFamily="34" charset="0"/>
              </a:rPr>
              <a:t>independent Systems Integrator &amp; Solutions Provider</a:t>
            </a:r>
            <a:r>
              <a:rPr lang="en-US" sz="1400" dirty="0">
                <a:solidFill>
                  <a:srgbClr val="000000"/>
                </a:solidFill>
                <a:latin typeface="Arial" pitchFamily="34" charset="0"/>
              </a:rPr>
              <a:t>.</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r="4809"/>
          <a:stretch/>
        </p:blipFill>
        <p:spPr>
          <a:xfrm>
            <a:off x="6394318" y="3843018"/>
            <a:ext cx="1217314" cy="85402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246" y="4723886"/>
            <a:ext cx="1287200" cy="858133"/>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31237" r="7180"/>
          <a:stretch/>
        </p:blipFill>
        <p:spPr>
          <a:xfrm>
            <a:off x="5863802" y="4723886"/>
            <a:ext cx="1747829" cy="86023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0574" y="2962357"/>
            <a:ext cx="1279872" cy="85303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394" y="2691464"/>
            <a:ext cx="3090060" cy="3070237"/>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6673"/>
          <a:stretch/>
        </p:blipFill>
        <p:spPr>
          <a:xfrm>
            <a:off x="5864204" y="2962930"/>
            <a:ext cx="1751613" cy="853248"/>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34547" t="27611" r="10222" b="20988"/>
          <a:stretch/>
        </p:blipFill>
        <p:spPr>
          <a:xfrm>
            <a:off x="4549753" y="3842772"/>
            <a:ext cx="1812224" cy="862279"/>
          </a:xfrm>
          <a:prstGeom prst="rect">
            <a:avLst/>
          </a:prstGeom>
        </p:spPr>
      </p:pic>
    </p:spTree>
    <p:extLst>
      <p:ext uri="{BB962C8B-B14F-4D97-AF65-F5344CB8AC3E}">
        <p14:creationId xmlns:p14="http://schemas.microsoft.com/office/powerpoint/2010/main" val="2874116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359002" y="1275590"/>
            <a:ext cx="6425997" cy="74465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defTabSz="342900">
              <a:spcBef>
                <a:spcPct val="50000"/>
              </a:spcBef>
              <a:buClr>
                <a:srgbClr val="9E1B34"/>
              </a:buClr>
              <a:buSzPct val="120000"/>
              <a:defRPr/>
            </a:pPr>
            <a:r>
              <a:rPr lang="en-US" sz="1500" dirty="0">
                <a:solidFill>
                  <a:prstClr val="black"/>
                </a:solidFill>
                <a:latin typeface="Calibri"/>
              </a:rPr>
              <a:t>Design Group operates from over 40 global offices in the US and India providing Engineering and IT consulting to the world’s leading companies through the efforts of over 1,400 engineering and technical specialists.  </a:t>
            </a:r>
            <a:endParaRPr lang="en-US" sz="1500" kern="0" dirty="0">
              <a:solidFill>
                <a:prstClr val="black"/>
              </a:solidFill>
              <a:latin typeface="Calibri" pitchFamily="34" charset="0"/>
            </a:endParaRPr>
          </a:p>
        </p:txBody>
      </p:sp>
      <p:sp>
        <p:nvSpPr>
          <p:cNvPr id="13" name="Rectangle 3"/>
          <p:cNvSpPr txBox="1">
            <a:spLocks noChangeArrowheads="1"/>
          </p:cNvSpPr>
          <p:nvPr/>
        </p:nvSpPr>
        <p:spPr>
          <a:xfrm>
            <a:off x="3137770" y="2053504"/>
            <a:ext cx="2972652" cy="348291"/>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Clr>
                <a:srgbClr val="C00000"/>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rgbClr val="C00000"/>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rgbClr val="C00000"/>
              </a:buClr>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rgbClr val="C00000"/>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rgbClr val="C00000"/>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50" b="1" u="sng" dirty="0">
                <a:solidFill>
                  <a:prstClr val="black"/>
                </a:solidFill>
                <a:latin typeface="Calibri"/>
              </a:rPr>
              <a:t>Design Group Offices</a:t>
            </a:r>
          </a:p>
        </p:txBody>
      </p:sp>
      <p:sp>
        <p:nvSpPr>
          <p:cNvPr id="6" name="Title 2"/>
          <p:cNvSpPr txBox="1">
            <a:spLocks/>
          </p:cNvSpPr>
          <p:nvPr/>
        </p:nvSpPr>
        <p:spPr>
          <a:xfrm>
            <a:off x="1359002" y="236959"/>
            <a:ext cx="6172200" cy="479822"/>
          </a:xfrm>
          <a:prstGeom prst="rect">
            <a:avLst/>
          </a:prstGeom>
        </p:spPr>
        <p:txBody>
          <a:bodyPr/>
          <a:lstStyle>
            <a:lvl1pPr algn="ctr" defTabSz="457200" rtl="0" eaLnBrk="1" latinLnBrk="0" hangingPunct="1">
              <a:spcBef>
                <a:spcPct val="0"/>
              </a:spcBef>
              <a:buNone/>
              <a:defRPr sz="3600" b="1" kern="1200" baseline="0">
                <a:solidFill>
                  <a:srgbClr val="373A36"/>
                </a:solidFill>
                <a:latin typeface="+mj-lt"/>
                <a:ea typeface="+mj-ea"/>
                <a:cs typeface="+mj-cs"/>
              </a:defRPr>
            </a:lvl1pPr>
          </a:lstStyle>
          <a:p>
            <a:r>
              <a:rPr lang="en-US" sz="2700" dirty="0">
                <a:latin typeface="Calibri"/>
              </a:rPr>
              <a:t>40+ Global Locations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534" y="2684758"/>
            <a:ext cx="2937435" cy="31438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940" y="2793252"/>
            <a:ext cx="4791125" cy="2922847"/>
          </a:xfrm>
          <a:prstGeom prst="rect">
            <a:avLst/>
          </a:prstGeom>
        </p:spPr>
      </p:pic>
    </p:spTree>
    <p:extLst>
      <p:ext uri="{BB962C8B-B14F-4D97-AF65-F5344CB8AC3E}">
        <p14:creationId xmlns:p14="http://schemas.microsoft.com/office/powerpoint/2010/main" val="346221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94172" y="286518"/>
            <a:ext cx="6972300" cy="558560"/>
          </a:xfrm>
          <a:prstGeom prst="rect">
            <a:avLst/>
          </a:prstGeom>
        </p:spPr>
        <p:txBody>
          <a:bodyPr/>
          <a:lstStyle>
            <a:lvl1pPr algn="ctr" defTabSz="457200" rtl="0" eaLnBrk="1" latinLnBrk="0" hangingPunct="1">
              <a:spcBef>
                <a:spcPct val="0"/>
              </a:spcBef>
              <a:buNone/>
              <a:defRPr sz="3600" b="1" kern="1200">
                <a:solidFill>
                  <a:schemeClr val="tx1"/>
                </a:solidFill>
                <a:latin typeface="+mj-lt"/>
                <a:ea typeface="+mj-ea"/>
                <a:cs typeface="+mj-cs"/>
              </a:defRPr>
            </a:lvl1pPr>
          </a:lstStyle>
          <a:p>
            <a:r>
              <a:rPr lang="en-US" sz="3000" dirty="0">
                <a:solidFill>
                  <a:prstClr val="black"/>
                </a:solidFill>
                <a:latin typeface="Calibri" pitchFamily="34" charset="0"/>
              </a:rPr>
              <a:t>Industries Served</a:t>
            </a:r>
          </a:p>
        </p:txBody>
      </p:sp>
      <p:sp>
        <p:nvSpPr>
          <p:cNvPr id="3" name="Rectangle 3"/>
          <p:cNvSpPr>
            <a:spLocks noChangeArrowheads="1"/>
          </p:cNvSpPr>
          <p:nvPr/>
        </p:nvSpPr>
        <p:spPr bwMode="auto">
          <a:xfrm>
            <a:off x="2971800" y="2024728"/>
            <a:ext cx="1508522" cy="1177728"/>
          </a:xfrm>
          <a:prstGeom prst="rect">
            <a:avLst/>
          </a:prstGeom>
          <a:solidFill>
            <a:schemeClr val="bg1">
              <a:lumMod val="85000"/>
            </a:schemeClr>
          </a:solidFill>
          <a:ln>
            <a:solidFill>
              <a:schemeClr val="tx1"/>
            </a:solidFill>
            <a:headEnd/>
            <a:tailEnd/>
          </a:ln>
          <a:effectLst/>
        </p:spPr>
        <p:style>
          <a:lnRef idx="1">
            <a:schemeClr val="accent3"/>
          </a:lnRef>
          <a:fillRef idx="2">
            <a:schemeClr val="accent3"/>
          </a:fillRef>
          <a:effectRef idx="1">
            <a:schemeClr val="accent3"/>
          </a:effectRef>
          <a:fontRef idx="minor">
            <a:schemeClr val="dk1"/>
          </a:fontRef>
        </p:style>
        <p:txBody>
          <a:bodyPr lIns="69056" tIns="34529" rIns="69056" bIns="34529">
            <a:spAutoFit/>
          </a:bodyPr>
          <a:lstStyle/>
          <a:p>
            <a:pPr marL="173831" indent="-173831" defTabSz="342900">
              <a:buClr>
                <a:srgbClr val="A02C43"/>
              </a:buClr>
              <a:buSzPct val="150000"/>
              <a:buFontTx/>
              <a:buChar char="•"/>
              <a:defRPr/>
            </a:pPr>
            <a:r>
              <a:rPr lang="en-US" sz="900" dirty="0">
                <a:solidFill>
                  <a:prstClr val="black"/>
                </a:solidFill>
                <a:latin typeface="Calibri" pitchFamily="34" charset="0"/>
              </a:rPr>
              <a:t>Carbonated Soft Drinks</a:t>
            </a:r>
          </a:p>
          <a:p>
            <a:pPr marL="173831" indent="-173831" defTabSz="342900">
              <a:buClr>
                <a:srgbClr val="A02C43"/>
              </a:buClr>
              <a:buSzPct val="150000"/>
              <a:buFontTx/>
              <a:buChar char="•"/>
              <a:defRPr/>
            </a:pPr>
            <a:r>
              <a:rPr lang="en-US" sz="900" dirty="0">
                <a:solidFill>
                  <a:prstClr val="black"/>
                </a:solidFill>
                <a:latin typeface="Calibri" pitchFamily="34" charset="0"/>
              </a:rPr>
              <a:t>Beer / Wine /Distilled Spirits</a:t>
            </a:r>
          </a:p>
          <a:p>
            <a:pPr marL="173831" indent="-173831" defTabSz="342900">
              <a:buClr>
                <a:srgbClr val="A02C43"/>
              </a:buClr>
              <a:buSzPct val="150000"/>
              <a:buFontTx/>
              <a:buChar char="•"/>
              <a:defRPr/>
            </a:pPr>
            <a:r>
              <a:rPr lang="en-US" sz="900" dirty="0">
                <a:solidFill>
                  <a:prstClr val="black"/>
                </a:solidFill>
                <a:latin typeface="Calibri" pitchFamily="34" charset="0"/>
              </a:rPr>
              <a:t>Bottled Water</a:t>
            </a:r>
          </a:p>
          <a:p>
            <a:pPr marL="173831" indent="-173831" defTabSz="342900">
              <a:buClr>
                <a:srgbClr val="A02C43"/>
              </a:buClr>
              <a:buSzPct val="150000"/>
              <a:buFontTx/>
              <a:buChar char="•"/>
              <a:defRPr/>
            </a:pPr>
            <a:r>
              <a:rPr lang="en-US" sz="900" dirty="0">
                <a:solidFill>
                  <a:prstClr val="black"/>
                </a:solidFill>
                <a:latin typeface="Calibri" pitchFamily="34" charset="0"/>
              </a:rPr>
              <a:t>Extended Shelf Life</a:t>
            </a:r>
          </a:p>
          <a:p>
            <a:pPr marL="173831" indent="-173831" defTabSz="342900">
              <a:buClr>
                <a:srgbClr val="A02C43"/>
              </a:buClr>
              <a:buSzPct val="150000"/>
              <a:buFontTx/>
              <a:buChar char="•"/>
              <a:defRPr/>
            </a:pPr>
            <a:r>
              <a:rPr lang="en-US" sz="900" dirty="0">
                <a:solidFill>
                  <a:prstClr val="black"/>
                </a:solidFill>
                <a:latin typeface="Calibri" pitchFamily="34" charset="0"/>
              </a:rPr>
              <a:t>Aseptic</a:t>
            </a:r>
          </a:p>
          <a:p>
            <a:pPr marL="173831" indent="-173831" defTabSz="342900">
              <a:buClr>
                <a:srgbClr val="A02C43"/>
              </a:buClr>
              <a:buSzPct val="150000"/>
              <a:buFontTx/>
              <a:buChar char="•"/>
              <a:defRPr/>
            </a:pPr>
            <a:r>
              <a:rPr lang="en-US" sz="900" dirty="0">
                <a:solidFill>
                  <a:prstClr val="black"/>
                </a:solidFill>
                <a:latin typeface="Calibri" pitchFamily="34" charset="0"/>
              </a:rPr>
              <a:t>Hot Fill Beverages</a:t>
            </a:r>
          </a:p>
          <a:p>
            <a:pPr marL="173831" indent="-173831" defTabSz="342900">
              <a:buClr>
                <a:srgbClr val="A02C43"/>
              </a:buClr>
              <a:buSzPct val="150000"/>
              <a:buFontTx/>
              <a:buChar char="•"/>
              <a:defRPr/>
            </a:pPr>
            <a:r>
              <a:rPr lang="en-US" sz="900" dirty="0">
                <a:solidFill>
                  <a:prstClr val="black"/>
                </a:solidFill>
                <a:latin typeface="Calibri" pitchFamily="34" charset="0"/>
              </a:rPr>
              <a:t>Juice</a:t>
            </a:r>
          </a:p>
        </p:txBody>
      </p:sp>
      <p:sp>
        <p:nvSpPr>
          <p:cNvPr id="4" name="Rectangle 5"/>
          <p:cNvSpPr>
            <a:spLocks noChangeArrowheads="1"/>
          </p:cNvSpPr>
          <p:nvPr/>
        </p:nvSpPr>
        <p:spPr bwMode="auto">
          <a:xfrm>
            <a:off x="1314450" y="2024728"/>
            <a:ext cx="1508522" cy="2147224"/>
          </a:xfrm>
          <a:prstGeom prst="rect">
            <a:avLst/>
          </a:prstGeom>
          <a:solidFill>
            <a:schemeClr val="bg1">
              <a:lumMod val="85000"/>
            </a:schemeClr>
          </a:solidFill>
          <a:ln>
            <a:solidFill>
              <a:schemeClr val="tx1"/>
            </a:solidFill>
            <a:headEnd/>
            <a:tailEnd/>
          </a:ln>
          <a:effectLst/>
        </p:spPr>
        <p:style>
          <a:lnRef idx="1">
            <a:schemeClr val="accent3"/>
          </a:lnRef>
          <a:fillRef idx="2">
            <a:schemeClr val="accent3"/>
          </a:fillRef>
          <a:effectRef idx="1">
            <a:schemeClr val="accent3"/>
          </a:effectRef>
          <a:fontRef idx="minor">
            <a:schemeClr val="dk1"/>
          </a:fontRef>
        </p:style>
        <p:txBody>
          <a:bodyPr lIns="69056" tIns="34529" rIns="69056" bIns="34529">
            <a:spAutoFit/>
          </a:bodyPr>
          <a:lstStyle/>
          <a:p>
            <a:pPr marL="173831" indent="-173831" defTabSz="342900">
              <a:buClr>
                <a:srgbClr val="A02C43"/>
              </a:buClr>
              <a:buSzPct val="150000"/>
              <a:buFontTx/>
              <a:buChar char="•"/>
            </a:pPr>
            <a:r>
              <a:rPr lang="en-US" sz="900" dirty="0">
                <a:solidFill>
                  <a:prstClr val="black"/>
                </a:solidFill>
                <a:latin typeface="Calibri" pitchFamily="34" charset="0"/>
              </a:rPr>
              <a:t>Shampoo </a:t>
            </a:r>
          </a:p>
          <a:p>
            <a:pPr marL="173831" indent="-173831" defTabSz="342900">
              <a:buClr>
                <a:srgbClr val="A02C43"/>
              </a:buClr>
              <a:buSzPct val="150000"/>
              <a:buFontTx/>
              <a:buChar char="•"/>
            </a:pPr>
            <a:r>
              <a:rPr lang="en-US" sz="900" dirty="0">
                <a:solidFill>
                  <a:prstClr val="black"/>
                </a:solidFill>
                <a:latin typeface="Calibri" pitchFamily="34" charset="0"/>
              </a:rPr>
              <a:t>Conditioner</a:t>
            </a:r>
          </a:p>
          <a:p>
            <a:pPr marL="173831" indent="-173831" defTabSz="342900">
              <a:buClr>
                <a:srgbClr val="A02C43"/>
              </a:buClr>
              <a:buSzPct val="150000"/>
              <a:buFontTx/>
              <a:buChar char="•"/>
            </a:pPr>
            <a:r>
              <a:rPr lang="en-US" sz="900" dirty="0">
                <a:solidFill>
                  <a:prstClr val="black"/>
                </a:solidFill>
                <a:latin typeface="Calibri" pitchFamily="34" charset="0"/>
              </a:rPr>
              <a:t>Body wash </a:t>
            </a:r>
          </a:p>
          <a:p>
            <a:pPr marL="173831" indent="-173831" defTabSz="342900">
              <a:buClr>
                <a:srgbClr val="A02C43"/>
              </a:buClr>
              <a:buSzPct val="150000"/>
              <a:buFontTx/>
              <a:buChar char="•"/>
            </a:pPr>
            <a:r>
              <a:rPr lang="en-US" sz="900" dirty="0">
                <a:solidFill>
                  <a:prstClr val="black"/>
                </a:solidFill>
                <a:latin typeface="Calibri" pitchFamily="34" charset="0"/>
              </a:rPr>
              <a:t>Cosmetics </a:t>
            </a:r>
          </a:p>
          <a:p>
            <a:pPr marL="173831" indent="-173831" defTabSz="342900">
              <a:buClr>
                <a:srgbClr val="A02C43"/>
              </a:buClr>
              <a:buSzPct val="150000"/>
              <a:buFontTx/>
              <a:buChar char="•"/>
            </a:pPr>
            <a:r>
              <a:rPr lang="en-US" sz="900" dirty="0">
                <a:solidFill>
                  <a:prstClr val="black"/>
                </a:solidFill>
                <a:latin typeface="Calibri" pitchFamily="34" charset="0"/>
              </a:rPr>
              <a:t>Lotions </a:t>
            </a:r>
          </a:p>
          <a:p>
            <a:pPr marL="173831" indent="-173831" defTabSz="342900">
              <a:buClr>
                <a:srgbClr val="A02C43"/>
              </a:buClr>
              <a:buSzPct val="150000"/>
              <a:buFontTx/>
              <a:buChar char="•"/>
            </a:pPr>
            <a:r>
              <a:rPr lang="en-US" sz="900" dirty="0">
                <a:solidFill>
                  <a:prstClr val="black"/>
                </a:solidFill>
                <a:latin typeface="Calibri" pitchFamily="34" charset="0"/>
              </a:rPr>
              <a:t>Deodorant</a:t>
            </a:r>
          </a:p>
          <a:p>
            <a:pPr marL="173831" indent="-173831" defTabSz="342900">
              <a:buClr>
                <a:srgbClr val="A02C43"/>
              </a:buClr>
              <a:buSzPct val="150000"/>
              <a:buFontTx/>
              <a:buChar char="•"/>
            </a:pPr>
            <a:r>
              <a:rPr lang="en-US" sz="900" dirty="0">
                <a:solidFill>
                  <a:prstClr val="black"/>
                </a:solidFill>
                <a:latin typeface="Calibri" pitchFamily="34" charset="0"/>
              </a:rPr>
              <a:t>Body Spray</a:t>
            </a:r>
          </a:p>
          <a:p>
            <a:pPr marL="173831" indent="-173831" defTabSz="342900">
              <a:buClr>
                <a:srgbClr val="A02C43"/>
              </a:buClr>
              <a:buSzPct val="150000"/>
              <a:buFontTx/>
              <a:buChar char="•"/>
            </a:pPr>
            <a:r>
              <a:rPr lang="en-US" sz="900" dirty="0">
                <a:solidFill>
                  <a:prstClr val="black"/>
                </a:solidFill>
                <a:latin typeface="Calibri" pitchFamily="34" charset="0"/>
              </a:rPr>
              <a:t>Toothpaste</a:t>
            </a:r>
          </a:p>
          <a:p>
            <a:pPr marL="173831" indent="-173831" defTabSz="342900">
              <a:buClr>
                <a:srgbClr val="A02C43"/>
              </a:buClr>
              <a:buSzPct val="150000"/>
              <a:buFontTx/>
              <a:buChar char="•"/>
            </a:pPr>
            <a:r>
              <a:rPr lang="en-US" sz="900" dirty="0">
                <a:solidFill>
                  <a:prstClr val="black"/>
                </a:solidFill>
                <a:latin typeface="Calibri" pitchFamily="34" charset="0"/>
              </a:rPr>
              <a:t>Bar &amp; Liquid Soap</a:t>
            </a:r>
          </a:p>
          <a:p>
            <a:pPr marL="173831" indent="-173831" defTabSz="342900">
              <a:buClr>
                <a:srgbClr val="A02C43"/>
              </a:buClr>
              <a:buSzPct val="150000"/>
              <a:buFontTx/>
              <a:buChar char="•"/>
            </a:pPr>
            <a:r>
              <a:rPr lang="en-US" sz="900" dirty="0">
                <a:solidFill>
                  <a:prstClr val="black"/>
                </a:solidFill>
                <a:latin typeface="Calibri" pitchFamily="34" charset="0"/>
              </a:rPr>
              <a:t>Detergents</a:t>
            </a:r>
          </a:p>
          <a:p>
            <a:pPr marL="173831" indent="-173831" defTabSz="342900">
              <a:buClr>
                <a:srgbClr val="A02C43"/>
              </a:buClr>
              <a:buSzPct val="150000"/>
              <a:buFontTx/>
              <a:buChar char="•"/>
            </a:pPr>
            <a:r>
              <a:rPr lang="en-US" sz="900" dirty="0">
                <a:solidFill>
                  <a:prstClr val="black"/>
                </a:solidFill>
                <a:latin typeface="Calibri" pitchFamily="34" charset="0"/>
              </a:rPr>
              <a:t>Household Cleaners</a:t>
            </a:r>
          </a:p>
          <a:p>
            <a:pPr marL="173831" indent="-173831" defTabSz="342900">
              <a:buClr>
                <a:srgbClr val="A02C43"/>
              </a:buClr>
              <a:buSzPct val="150000"/>
              <a:buFontTx/>
              <a:buChar char="•"/>
            </a:pPr>
            <a:r>
              <a:rPr lang="en-US" sz="900" dirty="0">
                <a:solidFill>
                  <a:prstClr val="black"/>
                </a:solidFill>
                <a:latin typeface="Calibri" pitchFamily="34" charset="0"/>
              </a:rPr>
              <a:t>Aerosols</a:t>
            </a:r>
          </a:p>
          <a:p>
            <a:pPr marL="173831" indent="-173831" defTabSz="342900">
              <a:buClr>
                <a:srgbClr val="A02C43"/>
              </a:buClr>
              <a:buSzPct val="150000"/>
              <a:buFontTx/>
              <a:buChar char="•"/>
            </a:pPr>
            <a:r>
              <a:rPr lang="en-US" sz="900" dirty="0">
                <a:solidFill>
                  <a:prstClr val="black"/>
                </a:solidFill>
                <a:latin typeface="Calibri" pitchFamily="34" charset="0"/>
              </a:rPr>
              <a:t>Air Fresheners</a:t>
            </a:r>
          </a:p>
          <a:p>
            <a:pPr marL="173831" indent="-173831" defTabSz="342900">
              <a:buClr>
                <a:srgbClr val="A02C43"/>
              </a:buClr>
              <a:buSzPct val="150000"/>
              <a:buFontTx/>
              <a:buChar char="•"/>
            </a:pPr>
            <a:r>
              <a:rPr lang="en-US" sz="900" dirty="0">
                <a:solidFill>
                  <a:prstClr val="black"/>
                </a:solidFill>
                <a:latin typeface="Calibri" pitchFamily="34" charset="0"/>
              </a:rPr>
              <a:t>Cat Litter</a:t>
            </a:r>
          </a:p>
          <a:p>
            <a:pPr marL="173831" indent="-173831" defTabSz="342900">
              <a:buClr>
                <a:srgbClr val="A02C43"/>
              </a:buClr>
              <a:buSzPct val="150000"/>
              <a:buFontTx/>
              <a:buChar char="•"/>
            </a:pPr>
            <a:r>
              <a:rPr lang="en-US" sz="900" dirty="0">
                <a:solidFill>
                  <a:prstClr val="black"/>
                </a:solidFill>
                <a:latin typeface="Calibri" pitchFamily="34" charset="0"/>
              </a:rPr>
              <a:t>Pet Food</a:t>
            </a:r>
          </a:p>
        </p:txBody>
      </p:sp>
      <p:sp>
        <p:nvSpPr>
          <p:cNvPr id="5" name="Rectangle 3"/>
          <p:cNvSpPr>
            <a:spLocks noChangeArrowheads="1"/>
          </p:cNvSpPr>
          <p:nvPr/>
        </p:nvSpPr>
        <p:spPr bwMode="auto">
          <a:xfrm>
            <a:off x="4674200" y="2024728"/>
            <a:ext cx="1508522" cy="2008725"/>
          </a:xfrm>
          <a:prstGeom prst="rect">
            <a:avLst/>
          </a:prstGeom>
          <a:solidFill>
            <a:schemeClr val="bg1">
              <a:lumMod val="85000"/>
            </a:schemeClr>
          </a:solidFill>
          <a:ln>
            <a:solidFill>
              <a:schemeClr val="tx1"/>
            </a:solidFill>
            <a:headEnd/>
            <a:tailEnd/>
          </a:ln>
          <a:effectLst/>
        </p:spPr>
        <p:style>
          <a:lnRef idx="1">
            <a:schemeClr val="accent3"/>
          </a:lnRef>
          <a:fillRef idx="2">
            <a:schemeClr val="accent3"/>
          </a:fillRef>
          <a:effectRef idx="1">
            <a:schemeClr val="accent3"/>
          </a:effectRef>
          <a:fontRef idx="minor">
            <a:schemeClr val="dk1"/>
          </a:fontRef>
        </p:style>
        <p:txBody>
          <a:bodyPr lIns="69056" tIns="34529" rIns="69056" bIns="34529">
            <a:spAutoFit/>
          </a:bodyPr>
          <a:lstStyle/>
          <a:p>
            <a:pPr marL="173831" indent="-173831" defTabSz="342900">
              <a:buClr>
                <a:srgbClr val="A02C43"/>
              </a:buClr>
              <a:buSzPct val="150000"/>
              <a:buFontTx/>
              <a:buChar char="•"/>
            </a:pPr>
            <a:r>
              <a:rPr lang="en-US" sz="900" dirty="0">
                <a:solidFill>
                  <a:prstClr val="black"/>
                </a:solidFill>
                <a:latin typeface="Calibri" pitchFamily="34" charset="0"/>
              </a:rPr>
              <a:t>Cheese, Cheese Block Cutting, and Packaging</a:t>
            </a:r>
          </a:p>
          <a:p>
            <a:pPr marL="173831" indent="-173831" defTabSz="342900">
              <a:buClr>
                <a:srgbClr val="A02C43"/>
              </a:buClr>
              <a:buSzPct val="150000"/>
              <a:buFontTx/>
              <a:buChar char="•"/>
            </a:pPr>
            <a:r>
              <a:rPr lang="en-US" sz="900" dirty="0">
                <a:solidFill>
                  <a:prstClr val="black"/>
                </a:solidFill>
                <a:latin typeface="Calibri" pitchFamily="34" charset="0"/>
              </a:rPr>
              <a:t>Yogurt Products</a:t>
            </a:r>
          </a:p>
          <a:p>
            <a:pPr marL="173831" indent="-173831" defTabSz="342900">
              <a:buClr>
                <a:srgbClr val="A02C43"/>
              </a:buClr>
              <a:buSzPct val="150000"/>
              <a:buFontTx/>
              <a:buChar char="•"/>
            </a:pPr>
            <a:r>
              <a:rPr lang="en-US" sz="900" dirty="0">
                <a:solidFill>
                  <a:prstClr val="black"/>
                </a:solidFill>
                <a:latin typeface="Calibri" pitchFamily="34" charset="0"/>
              </a:rPr>
              <a:t>Ice cream and Novelties</a:t>
            </a:r>
          </a:p>
          <a:p>
            <a:pPr marL="173831" indent="-173831" defTabSz="342900">
              <a:buClr>
                <a:srgbClr val="A02C43"/>
              </a:buClr>
              <a:buSzPct val="150000"/>
              <a:buFontTx/>
              <a:buChar char="•"/>
            </a:pPr>
            <a:r>
              <a:rPr lang="en-US" sz="900" dirty="0">
                <a:solidFill>
                  <a:prstClr val="black"/>
                </a:solidFill>
                <a:latin typeface="Calibri" pitchFamily="34" charset="0"/>
              </a:rPr>
              <a:t>Fluid, Cultured, and Flavored Milk Products</a:t>
            </a:r>
          </a:p>
          <a:p>
            <a:pPr marL="173831" indent="-173831" defTabSz="342900">
              <a:buClr>
                <a:srgbClr val="A02C43"/>
              </a:buClr>
              <a:buSzPct val="150000"/>
              <a:buFontTx/>
              <a:buChar char="•"/>
            </a:pPr>
            <a:r>
              <a:rPr lang="en-US" sz="900" dirty="0">
                <a:solidFill>
                  <a:prstClr val="black"/>
                </a:solidFill>
                <a:latin typeface="Calibri" pitchFamily="34" charset="0"/>
              </a:rPr>
              <a:t>Aseptic and Extended Shelf Life (ESL) Processing</a:t>
            </a:r>
          </a:p>
          <a:p>
            <a:pPr marL="173831" indent="-173831" defTabSz="342900">
              <a:buClr>
                <a:srgbClr val="A02C43"/>
              </a:buClr>
              <a:buSzPct val="150000"/>
              <a:buFontTx/>
              <a:buChar char="•"/>
            </a:pPr>
            <a:r>
              <a:rPr lang="en-US" sz="900" dirty="0">
                <a:solidFill>
                  <a:prstClr val="black"/>
                </a:solidFill>
                <a:latin typeface="Calibri" pitchFamily="34" charset="0"/>
              </a:rPr>
              <a:t>Pasteurization</a:t>
            </a:r>
          </a:p>
          <a:p>
            <a:pPr marL="173831" indent="-173831" defTabSz="342900">
              <a:buClr>
                <a:srgbClr val="A02C43"/>
              </a:buClr>
              <a:buSzPct val="150000"/>
              <a:buFontTx/>
              <a:buChar char="•"/>
            </a:pPr>
            <a:r>
              <a:rPr lang="en-US" sz="900" dirty="0">
                <a:solidFill>
                  <a:prstClr val="black"/>
                </a:solidFill>
                <a:latin typeface="Calibri" pitchFamily="34" charset="0"/>
              </a:rPr>
              <a:t>Separation &amp; Homogenization</a:t>
            </a:r>
          </a:p>
          <a:p>
            <a:pPr marL="173831" indent="-173831" defTabSz="342900">
              <a:buClr>
                <a:srgbClr val="A02C43"/>
              </a:buClr>
              <a:buSzPct val="150000"/>
              <a:buFontTx/>
              <a:buChar char="•"/>
            </a:pPr>
            <a:r>
              <a:rPr lang="en-US" sz="900" dirty="0">
                <a:solidFill>
                  <a:prstClr val="black"/>
                </a:solidFill>
                <a:latin typeface="Calibri" pitchFamily="34" charset="0"/>
              </a:rPr>
              <a:t>Whey Processing and Drying</a:t>
            </a:r>
          </a:p>
          <a:p>
            <a:pPr marL="173831" lvl="1" indent="-173831" defTabSz="342900">
              <a:buClr>
                <a:srgbClr val="A02C43"/>
              </a:buClr>
              <a:buSzPct val="150000"/>
              <a:buFontTx/>
              <a:buChar char="•"/>
            </a:pPr>
            <a:endParaRPr lang="en-US" sz="900" dirty="0">
              <a:solidFill>
                <a:prstClr val="black"/>
              </a:solidFill>
              <a:latin typeface="Calibri" pitchFamily="34" charset="0"/>
            </a:endParaRPr>
          </a:p>
        </p:txBody>
      </p:sp>
      <p:sp>
        <p:nvSpPr>
          <p:cNvPr id="6" name="TextBox 5"/>
          <p:cNvSpPr txBox="1"/>
          <p:nvPr/>
        </p:nvSpPr>
        <p:spPr>
          <a:xfrm>
            <a:off x="2971801" y="1721787"/>
            <a:ext cx="1508522" cy="253916"/>
          </a:xfrm>
          <a:prstGeom prst="rect">
            <a:avLst/>
          </a:prstGeom>
          <a:solidFill>
            <a:srgbClr val="05476F"/>
          </a:solidFill>
        </p:spPr>
        <p:txBody>
          <a:bodyPr wrap="square" lIns="68580" tIns="34290" rIns="68580" bIns="34290" rtlCol="0" anchor="ctr">
            <a:spAutoFit/>
          </a:bodyPr>
          <a:lstStyle/>
          <a:p>
            <a:pPr algn="ctr" defTabSz="342900">
              <a:spcBef>
                <a:spcPct val="0"/>
              </a:spcBef>
            </a:pPr>
            <a:r>
              <a:rPr lang="en-US" sz="1200" cap="small" dirty="0">
                <a:solidFill>
                  <a:srgbClr val="FFFFFF"/>
                </a:solidFill>
                <a:latin typeface="Calibri" pitchFamily="34" charset="0"/>
                <a:cs typeface="Times New Roman" pitchFamily="18" charset="0"/>
              </a:rPr>
              <a:t>Beverage</a:t>
            </a:r>
            <a:endParaRPr lang="en-US" sz="900" cap="small" dirty="0">
              <a:solidFill>
                <a:srgbClr val="FFFFFF"/>
              </a:solidFill>
              <a:latin typeface="Calibri" pitchFamily="34" charset="0"/>
              <a:cs typeface="Times New Roman" pitchFamily="18" charset="0"/>
            </a:endParaRPr>
          </a:p>
        </p:txBody>
      </p:sp>
      <p:sp>
        <p:nvSpPr>
          <p:cNvPr id="7" name="TextBox 6"/>
          <p:cNvSpPr txBox="1"/>
          <p:nvPr/>
        </p:nvSpPr>
        <p:spPr>
          <a:xfrm>
            <a:off x="2971800" y="3289882"/>
            <a:ext cx="1508522" cy="253916"/>
          </a:xfrm>
          <a:prstGeom prst="rect">
            <a:avLst/>
          </a:prstGeom>
          <a:solidFill>
            <a:srgbClr val="05476F"/>
          </a:solidFill>
        </p:spPr>
        <p:txBody>
          <a:bodyPr wrap="square" lIns="68580" tIns="34290" rIns="68580" bIns="34290" rtlCol="0" anchor="ctr">
            <a:spAutoFit/>
          </a:bodyPr>
          <a:lstStyle/>
          <a:p>
            <a:pPr algn="ctr" defTabSz="342900">
              <a:spcBef>
                <a:spcPct val="0"/>
              </a:spcBef>
            </a:pPr>
            <a:r>
              <a:rPr lang="en-US" sz="1200" cap="small" dirty="0">
                <a:solidFill>
                  <a:srgbClr val="FFFFFF"/>
                </a:solidFill>
                <a:latin typeface="Calibri" pitchFamily="34" charset="0"/>
                <a:cs typeface="Times New Roman" pitchFamily="18" charset="0"/>
              </a:rPr>
              <a:t>Food</a:t>
            </a:r>
            <a:endParaRPr lang="en-US" sz="900" cap="small" dirty="0">
              <a:solidFill>
                <a:srgbClr val="FFFFFF"/>
              </a:solidFill>
              <a:latin typeface="Calibri" pitchFamily="34" charset="0"/>
              <a:cs typeface="Times New Roman" pitchFamily="18" charset="0"/>
            </a:endParaRPr>
          </a:p>
        </p:txBody>
      </p:sp>
      <p:sp>
        <p:nvSpPr>
          <p:cNvPr id="8" name="TextBox 7"/>
          <p:cNvSpPr txBox="1"/>
          <p:nvPr/>
        </p:nvSpPr>
        <p:spPr>
          <a:xfrm>
            <a:off x="1314450" y="1734484"/>
            <a:ext cx="1508522" cy="253916"/>
          </a:xfrm>
          <a:prstGeom prst="rect">
            <a:avLst/>
          </a:prstGeom>
          <a:solidFill>
            <a:srgbClr val="05476F"/>
          </a:solidFill>
        </p:spPr>
        <p:txBody>
          <a:bodyPr wrap="square" lIns="68580" tIns="34290" rIns="68580" bIns="34290" rtlCol="0" anchor="ctr">
            <a:spAutoFit/>
          </a:bodyPr>
          <a:lstStyle/>
          <a:p>
            <a:pPr algn="ctr" defTabSz="342900">
              <a:spcBef>
                <a:spcPct val="0"/>
              </a:spcBef>
            </a:pPr>
            <a:r>
              <a:rPr lang="en-US" sz="1200" cap="small" dirty="0">
                <a:solidFill>
                  <a:srgbClr val="FFFFFF"/>
                </a:solidFill>
                <a:latin typeface="Calibri" pitchFamily="34" charset="0"/>
                <a:cs typeface="Times New Roman" pitchFamily="18" charset="0"/>
              </a:rPr>
              <a:t>Home &amp; Personal Care</a:t>
            </a:r>
            <a:endParaRPr lang="en-US" sz="900" cap="small" dirty="0">
              <a:solidFill>
                <a:srgbClr val="FFFFFF"/>
              </a:solidFill>
              <a:latin typeface="Calibri" pitchFamily="34" charset="0"/>
              <a:cs typeface="Times New Roman" pitchFamily="18" charset="0"/>
            </a:endParaRPr>
          </a:p>
        </p:txBody>
      </p:sp>
      <p:sp>
        <p:nvSpPr>
          <p:cNvPr id="9" name="TextBox 8"/>
          <p:cNvSpPr txBox="1"/>
          <p:nvPr/>
        </p:nvSpPr>
        <p:spPr>
          <a:xfrm>
            <a:off x="4686301" y="1721787"/>
            <a:ext cx="1508522" cy="253916"/>
          </a:xfrm>
          <a:prstGeom prst="rect">
            <a:avLst/>
          </a:prstGeom>
          <a:solidFill>
            <a:srgbClr val="05476F"/>
          </a:solidFill>
        </p:spPr>
        <p:txBody>
          <a:bodyPr wrap="square" lIns="68580" tIns="34290" rIns="68580" bIns="34290" rtlCol="0" anchor="ctr">
            <a:spAutoFit/>
          </a:bodyPr>
          <a:lstStyle/>
          <a:p>
            <a:pPr algn="ctr" defTabSz="342900">
              <a:spcBef>
                <a:spcPct val="0"/>
              </a:spcBef>
            </a:pPr>
            <a:r>
              <a:rPr lang="en-US" sz="1200" cap="small" dirty="0">
                <a:solidFill>
                  <a:srgbClr val="FFFFFF"/>
                </a:solidFill>
                <a:latin typeface="Calibri" pitchFamily="34" charset="0"/>
                <a:cs typeface="Times New Roman" pitchFamily="18" charset="0"/>
              </a:rPr>
              <a:t>Dairy</a:t>
            </a:r>
            <a:endParaRPr lang="en-US" sz="900" cap="small" dirty="0">
              <a:solidFill>
                <a:srgbClr val="FFFFFF"/>
              </a:solidFill>
              <a:latin typeface="Calibri" pitchFamily="34" charset="0"/>
              <a:cs typeface="Times New Roman" pitchFamily="18" charset="0"/>
            </a:endParaRPr>
          </a:p>
        </p:txBody>
      </p:sp>
      <p:sp>
        <p:nvSpPr>
          <p:cNvPr id="10" name="Rectangle 3"/>
          <p:cNvSpPr>
            <a:spLocks noChangeArrowheads="1"/>
          </p:cNvSpPr>
          <p:nvPr/>
        </p:nvSpPr>
        <p:spPr bwMode="auto">
          <a:xfrm>
            <a:off x="4686300" y="4452314"/>
            <a:ext cx="1508522" cy="623730"/>
          </a:xfrm>
          <a:prstGeom prst="rect">
            <a:avLst/>
          </a:prstGeom>
          <a:solidFill>
            <a:schemeClr val="bg1">
              <a:lumMod val="85000"/>
            </a:schemeClr>
          </a:solidFill>
          <a:ln>
            <a:solidFill>
              <a:schemeClr val="tx1"/>
            </a:solidFill>
            <a:headEnd/>
            <a:tailEnd/>
          </a:ln>
          <a:effectLst/>
        </p:spPr>
        <p:style>
          <a:lnRef idx="1">
            <a:schemeClr val="accent3"/>
          </a:lnRef>
          <a:fillRef idx="2">
            <a:schemeClr val="accent3"/>
          </a:fillRef>
          <a:effectRef idx="1">
            <a:schemeClr val="accent3"/>
          </a:effectRef>
          <a:fontRef idx="minor">
            <a:schemeClr val="dk1"/>
          </a:fontRef>
        </p:style>
        <p:txBody>
          <a:bodyPr lIns="69056" tIns="34529" rIns="69056" bIns="34529">
            <a:spAutoFit/>
          </a:bodyPr>
          <a:lstStyle/>
          <a:p>
            <a:pPr marL="173831" indent="-173831" defTabSz="342900">
              <a:buClr>
                <a:srgbClr val="A02C43"/>
              </a:buClr>
              <a:buSzPct val="150000"/>
              <a:buFontTx/>
              <a:buChar char="•"/>
              <a:defRPr/>
            </a:pPr>
            <a:r>
              <a:rPr lang="en-US" sz="900" dirty="0">
                <a:solidFill>
                  <a:prstClr val="black"/>
                </a:solidFill>
                <a:latin typeface="Calibri" pitchFamily="34" charset="0"/>
              </a:rPr>
              <a:t>Lubricants</a:t>
            </a:r>
          </a:p>
          <a:p>
            <a:pPr marL="173831" indent="-173831" defTabSz="342900">
              <a:buClr>
                <a:srgbClr val="A02C43"/>
              </a:buClr>
              <a:buSzPct val="150000"/>
              <a:buFontTx/>
              <a:buChar char="•"/>
              <a:defRPr/>
            </a:pPr>
            <a:r>
              <a:rPr lang="en-US" sz="900" dirty="0">
                <a:solidFill>
                  <a:prstClr val="black"/>
                </a:solidFill>
                <a:latin typeface="Calibri" pitchFamily="34" charset="0"/>
              </a:rPr>
              <a:t>Bulk Materials</a:t>
            </a:r>
          </a:p>
          <a:p>
            <a:pPr marL="173831" indent="-173831" defTabSz="342900">
              <a:buClr>
                <a:srgbClr val="A02C43"/>
              </a:buClr>
              <a:buSzPct val="150000"/>
              <a:buFontTx/>
              <a:buChar char="•"/>
              <a:defRPr/>
            </a:pPr>
            <a:r>
              <a:rPr lang="en-US" sz="900" dirty="0">
                <a:solidFill>
                  <a:prstClr val="black"/>
                </a:solidFill>
                <a:latin typeface="Calibri" pitchFamily="34" charset="0"/>
              </a:rPr>
              <a:t>Light Chemicals</a:t>
            </a:r>
          </a:p>
          <a:p>
            <a:pPr marL="173831" indent="-173831" defTabSz="342900">
              <a:buClr>
                <a:srgbClr val="A02C43"/>
              </a:buClr>
              <a:buSzPct val="150000"/>
              <a:buFontTx/>
              <a:buChar char="•"/>
              <a:defRPr/>
            </a:pPr>
            <a:r>
              <a:rPr lang="en-US" sz="900" dirty="0">
                <a:solidFill>
                  <a:prstClr val="black"/>
                </a:solidFill>
                <a:latin typeface="Calibri" pitchFamily="34" charset="0"/>
              </a:rPr>
              <a:t>Plastics</a:t>
            </a:r>
          </a:p>
        </p:txBody>
      </p:sp>
      <p:sp>
        <p:nvSpPr>
          <p:cNvPr id="11" name="TextBox 10"/>
          <p:cNvSpPr txBox="1"/>
          <p:nvPr/>
        </p:nvSpPr>
        <p:spPr>
          <a:xfrm>
            <a:off x="4686300" y="4133635"/>
            <a:ext cx="1508522" cy="253916"/>
          </a:xfrm>
          <a:prstGeom prst="rect">
            <a:avLst/>
          </a:prstGeom>
          <a:solidFill>
            <a:srgbClr val="05476F"/>
          </a:solidFill>
        </p:spPr>
        <p:txBody>
          <a:bodyPr wrap="square" lIns="68580" tIns="34290" rIns="68580" bIns="34290" rtlCol="0" anchor="ctr">
            <a:spAutoFit/>
          </a:bodyPr>
          <a:lstStyle/>
          <a:p>
            <a:pPr algn="ctr" defTabSz="342900">
              <a:spcBef>
                <a:spcPct val="0"/>
              </a:spcBef>
            </a:pPr>
            <a:r>
              <a:rPr lang="en-US" sz="1200" cap="small" dirty="0">
                <a:solidFill>
                  <a:srgbClr val="FFFFFF"/>
                </a:solidFill>
                <a:latin typeface="Calibri" pitchFamily="34" charset="0"/>
                <a:cs typeface="Times New Roman" pitchFamily="18" charset="0"/>
              </a:rPr>
              <a:t>Light Industrial</a:t>
            </a:r>
          </a:p>
        </p:txBody>
      </p:sp>
      <p:sp>
        <p:nvSpPr>
          <p:cNvPr id="12" name="Rectangle 5"/>
          <p:cNvSpPr>
            <a:spLocks noChangeArrowheads="1"/>
          </p:cNvSpPr>
          <p:nvPr/>
        </p:nvSpPr>
        <p:spPr bwMode="auto">
          <a:xfrm>
            <a:off x="6376601" y="2024728"/>
            <a:ext cx="1508522" cy="2701222"/>
          </a:xfrm>
          <a:prstGeom prst="rect">
            <a:avLst/>
          </a:prstGeom>
          <a:solidFill>
            <a:schemeClr val="bg1">
              <a:lumMod val="85000"/>
            </a:schemeClr>
          </a:solidFill>
          <a:ln>
            <a:solidFill>
              <a:schemeClr val="tx1"/>
            </a:solidFill>
            <a:headEnd/>
            <a:tailEnd/>
          </a:ln>
          <a:effectLst/>
        </p:spPr>
        <p:style>
          <a:lnRef idx="1">
            <a:schemeClr val="accent3"/>
          </a:lnRef>
          <a:fillRef idx="2">
            <a:schemeClr val="accent3"/>
          </a:fillRef>
          <a:effectRef idx="1">
            <a:schemeClr val="accent3"/>
          </a:effectRef>
          <a:fontRef idx="minor">
            <a:schemeClr val="dk1"/>
          </a:fontRef>
        </p:style>
        <p:txBody>
          <a:bodyPr lIns="69056" tIns="34529" rIns="69056" bIns="34529">
            <a:spAutoFit/>
          </a:bodyPr>
          <a:lstStyle/>
          <a:p>
            <a:pPr marL="173831" indent="-173831" defTabSz="342900">
              <a:buClr>
                <a:srgbClr val="A02C43"/>
              </a:buClr>
              <a:buSzPct val="150000"/>
              <a:buFontTx/>
              <a:buChar char="•"/>
            </a:pPr>
            <a:r>
              <a:rPr lang="en-US" sz="900" dirty="0">
                <a:solidFill>
                  <a:prstClr val="black"/>
                </a:solidFill>
                <a:latin typeface="Calibri" pitchFamily="34" charset="0"/>
              </a:rPr>
              <a:t>Tablet Bottling Lines</a:t>
            </a:r>
          </a:p>
          <a:p>
            <a:pPr marL="173831" indent="-173831" defTabSz="342900">
              <a:buClr>
                <a:srgbClr val="A02C43"/>
              </a:buClr>
              <a:buSzPct val="150000"/>
              <a:buFontTx/>
              <a:buChar char="•"/>
            </a:pPr>
            <a:r>
              <a:rPr lang="en-US" sz="900" dirty="0">
                <a:solidFill>
                  <a:prstClr val="black"/>
                </a:solidFill>
                <a:latin typeface="Calibri" pitchFamily="34" charset="0"/>
              </a:rPr>
              <a:t>Blister Lines</a:t>
            </a:r>
          </a:p>
          <a:p>
            <a:pPr marL="173831" indent="-173831" defTabSz="342900">
              <a:buClr>
                <a:srgbClr val="A02C43"/>
              </a:buClr>
              <a:buSzPct val="150000"/>
              <a:buFontTx/>
              <a:buChar char="•"/>
            </a:pPr>
            <a:r>
              <a:rPr lang="en-US" sz="900" dirty="0">
                <a:solidFill>
                  <a:prstClr val="black"/>
                </a:solidFill>
                <a:latin typeface="Calibri" pitchFamily="34" charset="0"/>
              </a:rPr>
              <a:t>Liquids Filling and Packaging</a:t>
            </a:r>
          </a:p>
          <a:p>
            <a:pPr marL="173831" indent="-173831" defTabSz="342900">
              <a:buClr>
                <a:srgbClr val="A02C43"/>
              </a:buClr>
              <a:buSzPct val="150000"/>
              <a:buFontTx/>
              <a:buChar char="•"/>
            </a:pPr>
            <a:r>
              <a:rPr lang="en-US" sz="900" dirty="0">
                <a:solidFill>
                  <a:prstClr val="black"/>
                </a:solidFill>
                <a:latin typeface="Calibri" pitchFamily="34" charset="0"/>
              </a:rPr>
              <a:t>Creams and Ointments Packaging</a:t>
            </a:r>
          </a:p>
          <a:p>
            <a:pPr marL="173831" indent="-173831" defTabSz="342900">
              <a:buClr>
                <a:srgbClr val="A02C43"/>
              </a:buClr>
              <a:buSzPct val="150000"/>
              <a:buFontTx/>
              <a:buChar char="•"/>
            </a:pPr>
            <a:r>
              <a:rPr lang="en-US" sz="900" dirty="0">
                <a:solidFill>
                  <a:prstClr val="black"/>
                </a:solidFill>
                <a:latin typeface="Calibri" pitchFamily="34" charset="0"/>
              </a:rPr>
              <a:t>Vial and Syringe Lines</a:t>
            </a:r>
          </a:p>
          <a:p>
            <a:pPr marL="173831" indent="-173831" defTabSz="342900">
              <a:buClr>
                <a:srgbClr val="A02C43"/>
              </a:buClr>
              <a:buSzPct val="150000"/>
              <a:buFontTx/>
              <a:buChar char="•"/>
            </a:pPr>
            <a:r>
              <a:rPr lang="en-US" sz="900" dirty="0">
                <a:solidFill>
                  <a:prstClr val="black"/>
                </a:solidFill>
                <a:latin typeface="Calibri" pitchFamily="34" charset="0"/>
              </a:rPr>
              <a:t>Aseptic Filling and Packaging</a:t>
            </a:r>
          </a:p>
          <a:p>
            <a:pPr marL="173831" indent="-173831" defTabSz="342900">
              <a:buClr>
                <a:srgbClr val="A02C43"/>
              </a:buClr>
              <a:buSzPct val="150000"/>
              <a:buFontTx/>
              <a:buChar char="•"/>
            </a:pPr>
            <a:r>
              <a:rPr lang="en-US" sz="900" dirty="0">
                <a:solidFill>
                  <a:prstClr val="black"/>
                </a:solidFill>
                <a:latin typeface="Calibri" pitchFamily="34" charset="0"/>
              </a:rPr>
              <a:t>Finished Goods Conveyance</a:t>
            </a:r>
          </a:p>
          <a:p>
            <a:pPr marL="173831" indent="-173831" defTabSz="342900">
              <a:buClr>
                <a:srgbClr val="A02C43"/>
              </a:buClr>
              <a:buSzPct val="150000"/>
              <a:buFontTx/>
              <a:buChar char="•"/>
            </a:pPr>
            <a:r>
              <a:rPr lang="en-US" sz="900" dirty="0">
                <a:solidFill>
                  <a:prstClr val="black"/>
                </a:solidFill>
                <a:latin typeface="Calibri" pitchFamily="34" charset="0"/>
              </a:rPr>
              <a:t>Central Palletizing</a:t>
            </a:r>
          </a:p>
          <a:p>
            <a:pPr marL="173831" indent="-173831" defTabSz="342900">
              <a:buClr>
                <a:srgbClr val="A02C43"/>
              </a:buClr>
              <a:buSzPct val="150000"/>
              <a:buFontTx/>
              <a:buChar char="•"/>
            </a:pPr>
            <a:r>
              <a:rPr lang="en-US" sz="900" dirty="0">
                <a:solidFill>
                  <a:prstClr val="black"/>
                </a:solidFill>
                <a:latin typeface="Calibri" pitchFamily="34" charset="0"/>
              </a:rPr>
              <a:t>Labeling and Inspection</a:t>
            </a:r>
          </a:p>
          <a:p>
            <a:pPr marL="173831" indent="-173831" defTabSz="342900">
              <a:buClr>
                <a:srgbClr val="A02C43"/>
              </a:buClr>
              <a:buSzPct val="150000"/>
              <a:buFontTx/>
              <a:buChar char="•"/>
            </a:pPr>
            <a:r>
              <a:rPr lang="en-US" sz="900" dirty="0">
                <a:solidFill>
                  <a:prstClr val="black"/>
                </a:solidFill>
                <a:latin typeface="Calibri" pitchFamily="34" charset="0"/>
              </a:rPr>
              <a:t>Serialization, RFID</a:t>
            </a:r>
          </a:p>
          <a:p>
            <a:pPr marL="173831" indent="-173831" defTabSz="342900">
              <a:buClr>
                <a:srgbClr val="A02C43"/>
              </a:buClr>
              <a:buSzPct val="150000"/>
              <a:buFontTx/>
              <a:buChar char="•"/>
            </a:pPr>
            <a:r>
              <a:rPr lang="en-US" sz="900" dirty="0">
                <a:solidFill>
                  <a:prstClr val="black"/>
                </a:solidFill>
                <a:latin typeface="Calibri" pitchFamily="34" charset="0"/>
              </a:rPr>
              <a:t>Packaging Hall Consolidation &amp; Reconfiguration</a:t>
            </a:r>
          </a:p>
          <a:p>
            <a:pPr marL="173831" indent="-173831" defTabSz="342900">
              <a:buClr>
                <a:srgbClr val="A02C43"/>
              </a:buClr>
              <a:buSzPct val="150000"/>
              <a:buFontTx/>
              <a:buChar char="•"/>
            </a:pPr>
            <a:r>
              <a:rPr lang="en-US" sz="900" dirty="0">
                <a:solidFill>
                  <a:prstClr val="black"/>
                </a:solidFill>
                <a:latin typeface="Calibri" pitchFamily="34" charset="0"/>
              </a:rPr>
              <a:t>Package Development</a:t>
            </a:r>
          </a:p>
          <a:p>
            <a:pPr marL="173831" indent="-173831" defTabSz="342900">
              <a:buClr>
                <a:srgbClr val="A02C43"/>
              </a:buClr>
              <a:buSzPct val="150000"/>
              <a:buFontTx/>
              <a:buChar char="•"/>
            </a:pPr>
            <a:r>
              <a:rPr lang="en-US" sz="900" dirty="0">
                <a:solidFill>
                  <a:prstClr val="black"/>
                </a:solidFill>
                <a:latin typeface="Calibri" pitchFamily="34" charset="0"/>
              </a:rPr>
              <a:t>Regulatory Services</a:t>
            </a:r>
          </a:p>
        </p:txBody>
      </p:sp>
      <p:sp>
        <p:nvSpPr>
          <p:cNvPr id="13" name="TextBox 12"/>
          <p:cNvSpPr txBox="1"/>
          <p:nvPr/>
        </p:nvSpPr>
        <p:spPr>
          <a:xfrm>
            <a:off x="6376601" y="1721787"/>
            <a:ext cx="1508522" cy="253916"/>
          </a:xfrm>
          <a:prstGeom prst="rect">
            <a:avLst/>
          </a:prstGeom>
          <a:solidFill>
            <a:srgbClr val="05476F"/>
          </a:solidFill>
        </p:spPr>
        <p:txBody>
          <a:bodyPr wrap="square" lIns="68580" tIns="34290" rIns="68580" bIns="34290" rtlCol="0" anchor="ctr">
            <a:spAutoFit/>
          </a:bodyPr>
          <a:lstStyle/>
          <a:p>
            <a:pPr algn="ctr" defTabSz="342900">
              <a:spcBef>
                <a:spcPct val="0"/>
              </a:spcBef>
            </a:pPr>
            <a:r>
              <a:rPr lang="en-US" sz="1200" cap="small" dirty="0">
                <a:solidFill>
                  <a:srgbClr val="FFFFFF"/>
                </a:solidFill>
                <a:latin typeface="Calibri" pitchFamily="34" charset="0"/>
                <a:cs typeface="Times New Roman" pitchFamily="18" charset="0"/>
              </a:rPr>
              <a:t>Life Sciences</a:t>
            </a:r>
            <a:endParaRPr lang="en-US" sz="900" cap="small" dirty="0">
              <a:solidFill>
                <a:srgbClr val="FFFFFF"/>
              </a:solidFill>
              <a:latin typeface="Calibri" pitchFamily="34" charset="0"/>
              <a:cs typeface="Times New Roman" pitchFamily="18" charset="0"/>
            </a:endParaRPr>
          </a:p>
        </p:txBody>
      </p:sp>
      <p:sp>
        <p:nvSpPr>
          <p:cNvPr id="14" name="Rectangle 4"/>
          <p:cNvSpPr>
            <a:spLocks noChangeArrowheads="1"/>
          </p:cNvSpPr>
          <p:nvPr/>
        </p:nvSpPr>
        <p:spPr bwMode="auto">
          <a:xfrm>
            <a:off x="2971799" y="3585493"/>
            <a:ext cx="1508522" cy="1593226"/>
          </a:xfrm>
          <a:prstGeom prst="rect">
            <a:avLst/>
          </a:prstGeom>
          <a:solidFill>
            <a:schemeClr val="bg1">
              <a:lumMod val="85000"/>
            </a:schemeClr>
          </a:solidFill>
          <a:ln>
            <a:solidFill>
              <a:schemeClr val="tx1"/>
            </a:solidFill>
            <a:headEnd/>
            <a:tailEnd/>
          </a:ln>
          <a:effectLst/>
        </p:spPr>
        <p:style>
          <a:lnRef idx="1">
            <a:schemeClr val="accent3"/>
          </a:lnRef>
          <a:fillRef idx="2">
            <a:schemeClr val="accent3"/>
          </a:fillRef>
          <a:effectRef idx="1">
            <a:schemeClr val="accent3"/>
          </a:effectRef>
          <a:fontRef idx="minor">
            <a:schemeClr val="dk1"/>
          </a:fontRef>
        </p:style>
        <p:txBody>
          <a:bodyPr lIns="69056" tIns="34529" rIns="69056" bIns="34529">
            <a:spAutoFit/>
          </a:bodyPr>
          <a:lstStyle/>
          <a:p>
            <a:pPr marL="173831" indent="-173831" defTabSz="342900">
              <a:buClr>
                <a:srgbClr val="A02C43"/>
              </a:buClr>
              <a:buSzPct val="150000"/>
              <a:buFontTx/>
              <a:buChar char="•"/>
            </a:pPr>
            <a:r>
              <a:rPr lang="en-US" sz="900" dirty="0">
                <a:solidFill>
                  <a:prstClr val="black"/>
                </a:solidFill>
                <a:latin typeface="Calibri" pitchFamily="34" charset="0"/>
              </a:rPr>
              <a:t>Snack Foods</a:t>
            </a:r>
          </a:p>
          <a:p>
            <a:pPr marL="173831" indent="-173831" defTabSz="342900">
              <a:buClr>
                <a:srgbClr val="A02C43"/>
              </a:buClr>
              <a:buSzPct val="150000"/>
              <a:buFontTx/>
              <a:buChar char="•"/>
            </a:pPr>
            <a:r>
              <a:rPr lang="en-US" sz="900" dirty="0">
                <a:solidFill>
                  <a:prstClr val="black"/>
                </a:solidFill>
                <a:latin typeface="Calibri" pitchFamily="34" charset="0"/>
              </a:rPr>
              <a:t>Baked Goods &amp; Pastry</a:t>
            </a:r>
          </a:p>
          <a:p>
            <a:pPr marL="173831" indent="-173831" defTabSz="342900">
              <a:buClr>
                <a:srgbClr val="A02C43"/>
              </a:buClr>
              <a:buSzPct val="150000"/>
              <a:buFontTx/>
              <a:buChar char="•"/>
            </a:pPr>
            <a:r>
              <a:rPr lang="en-US" sz="900" dirty="0">
                <a:solidFill>
                  <a:prstClr val="black"/>
                </a:solidFill>
                <a:latin typeface="Calibri" pitchFamily="34" charset="0"/>
              </a:rPr>
              <a:t>Ingredients &amp; Powders</a:t>
            </a:r>
          </a:p>
          <a:p>
            <a:pPr marL="173831" indent="-173831" defTabSz="342900">
              <a:buClr>
                <a:srgbClr val="A02C43"/>
              </a:buClr>
              <a:buSzPct val="150000"/>
              <a:buFontTx/>
              <a:buChar char="•"/>
            </a:pPr>
            <a:r>
              <a:rPr lang="en-US" sz="900" dirty="0">
                <a:solidFill>
                  <a:prstClr val="black"/>
                </a:solidFill>
                <a:latin typeface="Calibri" pitchFamily="34" charset="0"/>
              </a:rPr>
              <a:t>Coffee &amp; Tea</a:t>
            </a:r>
          </a:p>
          <a:p>
            <a:pPr marL="173831" indent="-173831" defTabSz="342900">
              <a:buClr>
                <a:srgbClr val="A02C43"/>
              </a:buClr>
              <a:buSzPct val="150000"/>
              <a:buFontTx/>
              <a:buChar char="•"/>
            </a:pPr>
            <a:r>
              <a:rPr lang="en-US" sz="900" dirty="0">
                <a:solidFill>
                  <a:prstClr val="black"/>
                </a:solidFill>
                <a:latin typeface="Calibri" pitchFamily="34" charset="0"/>
              </a:rPr>
              <a:t>Chocolate &amp; Confections</a:t>
            </a:r>
          </a:p>
          <a:p>
            <a:pPr marL="173831" indent="-173831" defTabSz="342900">
              <a:buClr>
                <a:srgbClr val="A02C43"/>
              </a:buClr>
              <a:buSzPct val="150000"/>
              <a:buFontTx/>
              <a:buChar char="•"/>
            </a:pPr>
            <a:r>
              <a:rPr lang="en-US" sz="900" dirty="0">
                <a:solidFill>
                  <a:prstClr val="black"/>
                </a:solidFill>
                <a:latin typeface="Calibri" pitchFamily="34" charset="0"/>
              </a:rPr>
              <a:t>Soups, Sauces, Dressings</a:t>
            </a:r>
          </a:p>
          <a:p>
            <a:pPr marL="173831" indent="-173831" defTabSz="342900">
              <a:buClr>
                <a:srgbClr val="A02C43"/>
              </a:buClr>
              <a:buSzPct val="150000"/>
              <a:buFontTx/>
              <a:buChar char="•"/>
            </a:pPr>
            <a:r>
              <a:rPr lang="en-US" sz="900" dirty="0">
                <a:solidFill>
                  <a:prstClr val="black"/>
                </a:solidFill>
                <a:latin typeface="Calibri" pitchFamily="34" charset="0"/>
              </a:rPr>
              <a:t>Vegetable Processing</a:t>
            </a:r>
          </a:p>
          <a:p>
            <a:pPr marL="173831" indent="-173831" defTabSz="342900">
              <a:buClr>
                <a:srgbClr val="A02C43"/>
              </a:buClr>
              <a:buSzPct val="150000"/>
              <a:buFontTx/>
              <a:buChar char="•"/>
            </a:pPr>
            <a:r>
              <a:rPr lang="en-US" sz="900" dirty="0">
                <a:solidFill>
                  <a:prstClr val="black"/>
                </a:solidFill>
                <a:latin typeface="Calibri" pitchFamily="34" charset="0"/>
              </a:rPr>
              <a:t>Jelly &amp; Jam</a:t>
            </a:r>
          </a:p>
          <a:p>
            <a:pPr marL="173831" indent="-173831" defTabSz="342900">
              <a:buClr>
                <a:srgbClr val="A02C43"/>
              </a:buClr>
              <a:buSzPct val="150000"/>
              <a:buFontTx/>
              <a:buChar char="•"/>
            </a:pPr>
            <a:r>
              <a:rPr lang="en-US" sz="900" dirty="0">
                <a:solidFill>
                  <a:prstClr val="black"/>
                </a:solidFill>
                <a:latin typeface="Calibri" pitchFamily="34" charset="0"/>
              </a:rPr>
              <a:t>Beef &amp; Pork Harvesting &amp; Further Processing</a:t>
            </a:r>
          </a:p>
          <a:p>
            <a:pPr marL="173831" indent="-173831" defTabSz="342900">
              <a:buClr>
                <a:srgbClr val="A02C43"/>
              </a:buClr>
              <a:buSzPct val="150000"/>
              <a:buFontTx/>
              <a:buChar char="•"/>
            </a:pPr>
            <a:r>
              <a:rPr lang="en-US" sz="900" dirty="0">
                <a:solidFill>
                  <a:prstClr val="black"/>
                </a:solidFill>
                <a:latin typeface="Calibri" pitchFamily="34" charset="0"/>
              </a:rPr>
              <a:t>USDA Regulated Facilities</a:t>
            </a:r>
          </a:p>
        </p:txBody>
      </p:sp>
    </p:spTree>
    <p:extLst>
      <p:ext uri="{BB962C8B-B14F-4D97-AF65-F5344CB8AC3E}">
        <p14:creationId xmlns:p14="http://schemas.microsoft.com/office/powerpoint/2010/main" val="985422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66853" y="295146"/>
            <a:ext cx="6972300" cy="558560"/>
          </a:xfrm>
          <a:prstGeom prst="rect">
            <a:avLst/>
          </a:prstGeom>
        </p:spPr>
        <p:txBody>
          <a:bodyPr/>
          <a:lstStyle>
            <a:lvl1pPr algn="ctr" defTabSz="457200" rtl="0" eaLnBrk="1" latinLnBrk="0" hangingPunct="1">
              <a:spcBef>
                <a:spcPct val="0"/>
              </a:spcBef>
              <a:buNone/>
              <a:defRPr sz="3600" b="1" kern="1200">
                <a:solidFill>
                  <a:schemeClr val="tx1"/>
                </a:solidFill>
                <a:latin typeface="+mj-lt"/>
                <a:ea typeface="+mj-ea"/>
                <a:cs typeface="+mj-cs"/>
              </a:defRPr>
            </a:lvl1pPr>
          </a:lstStyle>
          <a:p>
            <a:r>
              <a:rPr lang="en-US" sz="3000" dirty="0">
                <a:solidFill>
                  <a:prstClr val="black"/>
                </a:solidFill>
                <a:latin typeface="Calibri" pitchFamily="34" charset="0"/>
              </a:rPr>
              <a:t>Construction Management Services</a:t>
            </a:r>
          </a:p>
        </p:txBody>
      </p:sp>
      <p:sp>
        <p:nvSpPr>
          <p:cNvPr id="3" name="Rectangle 3"/>
          <p:cNvSpPr>
            <a:spLocks noChangeArrowheads="1"/>
          </p:cNvSpPr>
          <p:nvPr/>
        </p:nvSpPr>
        <p:spPr bwMode="auto">
          <a:xfrm>
            <a:off x="1409700" y="2005260"/>
            <a:ext cx="2019300" cy="2493473"/>
          </a:xfrm>
          <a:prstGeom prst="rect">
            <a:avLst/>
          </a:prstGeom>
          <a:solidFill>
            <a:schemeClr val="bg1">
              <a:lumMod val="85000"/>
            </a:schemeClr>
          </a:solidFill>
          <a:ln>
            <a:solidFill>
              <a:schemeClr val="tx1"/>
            </a:solidFill>
            <a:headEnd/>
            <a:tailEnd/>
          </a:ln>
          <a:effectLst/>
          <a:extLst/>
        </p:spPr>
        <p:style>
          <a:lnRef idx="1">
            <a:schemeClr val="accent3"/>
          </a:lnRef>
          <a:fillRef idx="2">
            <a:schemeClr val="accent3"/>
          </a:fillRef>
          <a:effectRef idx="1">
            <a:schemeClr val="accent3"/>
          </a:effectRef>
          <a:fontRef idx="minor">
            <a:schemeClr val="dk1"/>
          </a:fontRef>
        </p:style>
        <p:txBody>
          <a:bodyPr wrap="square" lIns="69056" tIns="34529" rIns="69056" bIns="34529">
            <a:spAutoFit/>
          </a:bodyPr>
          <a:lstStyle/>
          <a:p>
            <a:pPr algn="ctr" defTabSz="342900"/>
            <a:r>
              <a:rPr lang="en-US" sz="1050" dirty="0">
                <a:solidFill>
                  <a:srgbClr val="990000"/>
                </a:solidFill>
                <a:latin typeface="Calibri" panose="020F0502020204030204" pitchFamily="34" charset="0"/>
              </a:rPr>
              <a:t>Preconstruction</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Cost Forecast Estimates</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Cash Flow Estimates</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Project Schedule</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Safety Plan Development</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Quality Assurance Plan</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Construction Phasing Plan to Maintain Plant Operations</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Bid to Local &amp; National Subcontractors</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Labor Management</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Site Work Plan Development</a:t>
            </a:r>
          </a:p>
          <a:p>
            <a:pPr marL="173831" lvl="1" indent="-173831" defTabSz="342900">
              <a:spcBef>
                <a:spcPct val="20000"/>
              </a:spcBef>
              <a:buClr>
                <a:srgbClr val="A02C43"/>
              </a:buClr>
              <a:buSzPct val="150000"/>
              <a:buFontTx/>
              <a:buChar char="•"/>
            </a:pPr>
            <a:endParaRPr lang="en-US" sz="1050" dirty="0">
              <a:solidFill>
                <a:prstClr val="black"/>
              </a:solidFill>
              <a:latin typeface="Calibri" pitchFamily="34" charset="0"/>
            </a:endParaRPr>
          </a:p>
        </p:txBody>
      </p:sp>
      <p:sp>
        <p:nvSpPr>
          <p:cNvPr id="4" name="Rectangle 4"/>
          <p:cNvSpPr>
            <a:spLocks noChangeArrowheads="1"/>
          </p:cNvSpPr>
          <p:nvPr/>
        </p:nvSpPr>
        <p:spPr bwMode="auto">
          <a:xfrm>
            <a:off x="3652157" y="2005260"/>
            <a:ext cx="2019300" cy="2590422"/>
          </a:xfrm>
          <a:prstGeom prst="rect">
            <a:avLst/>
          </a:prstGeom>
          <a:solidFill>
            <a:schemeClr val="bg1">
              <a:lumMod val="85000"/>
            </a:schemeClr>
          </a:solidFill>
          <a:ln>
            <a:solidFill>
              <a:schemeClr val="tx1"/>
            </a:solidFill>
            <a:headEnd/>
            <a:tailEnd/>
          </a:ln>
          <a:effectLst/>
          <a:extLst/>
        </p:spPr>
        <p:style>
          <a:lnRef idx="1">
            <a:schemeClr val="accent3"/>
          </a:lnRef>
          <a:fillRef idx="2">
            <a:schemeClr val="accent3"/>
          </a:fillRef>
          <a:effectRef idx="1">
            <a:schemeClr val="accent3"/>
          </a:effectRef>
          <a:fontRef idx="minor">
            <a:schemeClr val="dk1"/>
          </a:fontRef>
        </p:style>
        <p:txBody>
          <a:bodyPr wrap="square" lIns="69056" tIns="34529" rIns="69056" bIns="34529">
            <a:spAutoFit/>
          </a:bodyPr>
          <a:lstStyle/>
          <a:p>
            <a:pPr algn="ctr" defTabSz="342900"/>
            <a:r>
              <a:rPr lang="en-US" sz="1050" dirty="0">
                <a:solidFill>
                  <a:srgbClr val="990000"/>
                </a:solidFill>
                <a:latin typeface="Calibri" panose="020F0502020204030204" pitchFamily="34" charset="0"/>
              </a:rPr>
              <a:t>Construction Phase</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On-Site Supervision &amp; </a:t>
            </a:r>
            <a:br>
              <a:rPr lang="en-US" sz="1050" dirty="0">
                <a:solidFill>
                  <a:prstClr val="black"/>
                </a:solidFill>
                <a:latin typeface="Calibri" pitchFamily="34" charset="0"/>
              </a:rPr>
            </a:br>
            <a:r>
              <a:rPr lang="en-US" sz="1050" dirty="0">
                <a:solidFill>
                  <a:prstClr val="black"/>
                </a:solidFill>
                <a:latin typeface="Calibri" pitchFamily="34" charset="0"/>
              </a:rPr>
              <a:t>Field Engineering</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Open-Book Bids and Contracts </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Implement &amp; Manage Project Safety Program</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Manage Project Schedule</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Change Management</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Quality Assurance Management</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Manage Payments &amp; Lien Waivers</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Monthly Cost Forecasts &amp; Control Reports</a:t>
            </a:r>
          </a:p>
        </p:txBody>
      </p:sp>
      <p:sp>
        <p:nvSpPr>
          <p:cNvPr id="5" name="Rectangle 5"/>
          <p:cNvSpPr>
            <a:spLocks noChangeArrowheads="1"/>
          </p:cNvSpPr>
          <p:nvPr/>
        </p:nvSpPr>
        <p:spPr bwMode="auto">
          <a:xfrm>
            <a:off x="5867400" y="2000250"/>
            <a:ext cx="2019300" cy="1200811"/>
          </a:xfrm>
          <a:prstGeom prst="rect">
            <a:avLst/>
          </a:prstGeom>
          <a:solidFill>
            <a:schemeClr val="bg1">
              <a:lumMod val="85000"/>
            </a:schemeClr>
          </a:solidFill>
          <a:ln>
            <a:solidFill>
              <a:schemeClr val="tx1"/>
            </a:solidFill>
            <a:headEnd/>
            <a:tailEnd/>
          </a:ln>
          <a:effectLst/>
          <a:extLst/>
        </p:spPr>
        <p:style>
          <a:lnRef idx="1">
            <a:schemeClr val="accent3"/>
          </a:lnRef>
          <a:fillRef idx="2">
            <a:schemeClr val="accent3"/>
          </a:fillRef>
          <a:effectRef idx="1">
            <a:schemeClr val="accent3"/>
          </a:effectRef>
          <a:fontRef idx="minor">
            <a:schemeClr val="dk1"/>
          </a:fontRef>
        </p:style>
        <p:txBody>
          <a:bodyPr wrap="square" lIns="69056" tIns="34529" rIns="69056" bIns="34529">
            <a:spAutoFit/>
          </a:bodyPr>
          <a:lstStyle/>
          <a:p>
            <a:pPr algn="ctr" defTabSz="342900"/>
            <a:r>
              <a:rPr lang="en-US" sz="1050" dirty="0">
                <a:solidFill>
                  <a:srgbClr val="990000"/>
                </a:solidFill>
                <a:latin typeface="Calibri" panose="020F0502020204030204" pitchFamily="34" charset="0"/>
              </a:rPr>
              <a:t>Project Closeout</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Punch List Administration</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Final Project Accounting</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Commissioning</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Final Procedures &amp; Manuals</a:t>
            </a:r>
          </a:p>
          <a:p>
            <a:pPr marL="173831" lvl="1" indent="-173831" defTabSz="342900">
              <a:spcBef>
                <a:spcPct val="20000"/>
              </a:spcBef>
              <a:buClr>
                <a:srgbClr val="A02C43"/>
              </a:buClr>
              <a:buSzPct val="150000"/>
              <a:buFontTx/>
              <a:buChar char="•"/>
            </a:pPr>
            <a:r>
              <a:rPr lang="en-US" sz="1050" dirty="0">
                <a:solidFill>
                  <a:prstClr val="black"/>
                </a:solidFill>
                <a:latin typeface="Calibri" pitchFamily="34" charset="0"/>
              </a:rPr>
              <a:t>Systems Startup &amp; Training</a:t>
            </a:r>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5578" y="4822520"/>
            <a:ext cx="8434197" cy="1265129"/>
          </a:xfrm>
          <a:prstGeom prst="rect">
            <a:avLst/>
          </a:prstGeom>
        </p:spPr>
      </p:pic>
      <p:sp>
        <p:nvSpPr>
          <p:cNvPr id="7" name="TextBox 6"/>
          <p:cNvSpPr txBox="1"/>
          <p:nvPr/>
        </p:nvSpPr>
        <p:spPr>
          <a:xfrm>
            <a:off x="5867400" y="1685286"/>
            <a:ext cx="2019300" cy="276999"/>
          </a:xfrm>
          <a:prstGeom prst="rect">
            <a:avLst/>
          </a:prstGeom>
          <a:solidFill>
            <a:srgbClr val="05476F"/>
          </a:solidFill>
        </p:spPr>
        <p:txBody>
          <a:bodyPr wrap="square" lIns="68580" tIns="34290" rIns="68580" bIns="34290" rtlCol="0" anchor="ctr">
            <a:spAutoFit/>
          </a:bodyPr>
          <a:lstStyle/>
          <a:p>
            <a:pPr algn="ctr" defTabSz="342900">
              <a:spcBef>
                <a:spcPct val="0"/>
              </a:spcBef>
            </a:pPr>
            <a:r>
              <a:rPr lang="en-US" sz="1350" cap="small" dirty="0">
                <a:solidFill>
                  <a:srgbClr val="FFFFFF"/>
                </a:solidFill>
                <a:latin typeface="Calibri" pitchFamily="34" charset="0"/>
                <a:cs typeface="Times New Roman" pitchFamily="18" charset="0"/>
              </a:rPr>
              <a:t>Project Management</a:t>
            </a:r>
            <a:endParaRPr lang="en-US" sz="1050" cap="small" dirty="0">
              <a:solidFill>
                <a:srgbClr val="FFFFFF"/>
              </a:solidFill>
              <a:latin typeface="Calibri" pitchFamily="34" charset="0"/>
              <a:cs typeface="Times New Roman" pitchFamily="18" charset="0"/>
            </a:endParaRPr>
          </a:p>
        </p:txBody>
      </p:sp>
      <p:sp>
        <p:nvSpPr>
          <p:cNvPr id="8" name="TextBox 7"/>
          <p:cNvSpPr txBox="1"/>
          <p:nvPr/>
        </p:nvSpPr>
        <p:spPr>
          <a:xfrm>
            <a:off x="1409700" y="1685286"/>
            <a:ext cx="2019300" cy="276999"/>
          </a:xfrm>
          <a:prstGeom prst="rect">
            <a:avLst/>
          </a:prstGeom>
          <a:solidFill>
            <a:srgbClr val="05476F"/>
          </a:solidFill>
        </p:spPr>
        <p:txBody>
          <a:bodyPr wrap="square" lIns="68580" tIns="34290" rIns="68580" bIns="34290" rtlCol="0" anchor="ctr">
            <a:spAutoFit/>
          </a:bodyPr>
          <a:lstStyle/>
          <a:p>
            <a:pPr algn="ctr" defTabSz="342900">
              <a:spcBef>
                <a:spcPct val="0"/>
              </a:spcBef>
            </a:pPr>
            <a:r>
              <a:rPr lang="en-US" sz="1350" cap="small" dirty="0">
                <a:solidFill>
                  <a:srgbClr val="FFFFFF"/>
                </a:solidFill>
                <a:latin typeface="Calibri" pitchFamily="34" charset="0"/>
                <a:cs typeface="Times New Roman" pitchFamily="18" charset="0"/>
              </a:rPr>
              <a:t>Conceptual Design</a:t>
            </a:r>
            <a:endParaRPr lang="en-US" sz="1050" cap="small" dirty="0">
              <a:solidFill>
                <a:srgbClr val="FFFFFF"/>
              </a:solidFill>
              <a:latin typeface="Calibri" pitchFamily="34" charset="0"/>
              <a:cs typeface="Times New Roman" pitchFamily="18" charset="0"/>
            </a:endParaRPr>
          </a:p>
        </p:txBody>
      </p:sp>
      <p:sp>
        <p:nvSpPr>
          <p:cNvPr id="9" name="TextBox 8"/>
          <p:cNvSpPr txBox="1"/>
          <p:nvPr/>
        </p:nvSpPr>
        <p:spPr>
          <a:xfrm>
            <a:off x="3652157" y="1685286"/>
            <a:ext cx="2019300" cy="276999"/>
          </a:xfrm>
          <a:prstGeom prst="rect">
            <a:avLst/>
          </a:prstGeom>
          <a:solidFill>
            <a:srgbClr val="05476F"/>
          </a:solidFill>
        </p:spPr>
        <p:txBody>
          <a:bodyPr wrap="square" lIns="68580" tIns="34290" rIns="68580" bIns="34290" rtlCol="0" anchor="ctr">
            <a:spAutoFit/>
          </a:bodyPr>
          <a:lstStyle/>
          <a:p>
            <a:pPr algn="ctr" defTabSz="342900">
              <a:spcBef>
                <a:spcPct val="0"/>
              </a:spcBef>
            </a:pPr>
            <a:r>
              <a:rPr lang="en-US" sz="1350" cap="small" dirty="0">
                <a:solidFill>
                  <a:srgbClr val="FFFFFF"/>
                </a:solidFill>
                <a:latin typeface="Calibri" pitchFamily="34" charset="0"/>
                <a:cs typeface="Times New Roman" pitchFamily="18" charset="0"/>
              </a:rPr>
              <a:t>Final Design</a:t>
            </a:r>
            <a:endParaRPr lang="en-US" sz="1050" cap="small" dirty="0">
              <a:solidFill>
                <a:srgbClr val="FFFFFF"/>
              </a:solidFill>
              <a:latin typeface="Calibri" pitchFamily="34" charset="0"/>
              <a:cs typeface="Times New Roman" pitchFamily="18" charset="0"/>
            </a:endParaRPr>
          </a:p>
        </p:txBody>
      </p:sp>
    </p:spTree>
    <p:extLst>
      <p:ext uri="{BB962C8B-B14F-4D97-AF65-F5344CB8AC3E}">
        <p14:creationId xmlns:p14="http://schemas.microsoft.com/office/powerpoint/2010/main" val="14094645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noGrp="1"/>
          </p:cNvSpPr>
          <p:nvPr>
            <p:ph type="title"/>
          </p:nvPr>
        </p:nvSpPr>
        <p:spPr>
          <a:xfrm>
            <a:off x="395377" y="538491"/>
            <a:ext cx="8077200" cy="461665"/>
          </a:xfrm>
          <a:prstGeom prst="rect">
            <a:avLst/>
          </a:prstGeom>
          <a:noFill/>
        </p:spPr>
        <p:txBody>
          <a:bodyPr wrap="square" rtlCol="0">
            <a:spAutoFit/>
          </a:bodyPr>
          <a:lstStyle/>
          <a:p>
            <a:pPr algn="l" fontAlgn="base">
              <a:spcBef>
                <a:spcPct val="0"/>
              </a:spcBef>
              <a:spcAft>
                <a:spcPct val="0"/>
              </a:spcAft>
              <a:tabLst>
                <a:tab pos="6629400" algn="r"/>
              </a:tabLst>
            </a:pPr>
            <a:r>
              <a:rPr lang="en-US" sz="2400" b="1" dirty="0" smtClean="0">
                <a:solidFill>
                  <a:srgbClr val="000000"/>
                </a:solidFill>
                <a:latin typeface="Calibri" pitchFamily="34" charset="0"/>
              </a:rPr>
              <a:t>Dairy – Facility &amp; Utility </a:t>
            </a:r>
            <a:endParaRPr lang="en-US" sz="2400" b="1" dirty="0">
              <a:solidFill>
                <a:srgbClr val="000000"/>
              </a:solidFill>
              <a:latin typeface="Calibri" pitchFamily="34" charset="0"/>
            </a:endParaRPr>
          </a:p>
        </p:txBody>
      </p:sp>
      <p:sp>
        <p:nvSpPr>
          <p:cNvPr id="17" name="Text Box 6"/>
          <p:cNvSpPr txBox="1">
            <a:spLocks noChangeArrowheads="1"/>
          </p:cNvSpPr>
          <p:nvPr/>
        </p:nvSpPr>
        <p:spPr bwMode="auto">
          <a:xfrm>
            <a:off x="393822" y="1011549"/>
            <a:ext cx="7696200" cy="338554"/>
          </a:xfrm>
          <a:prstGeom prst="rect">
            <a:avLst/>
          </a:prstGeom>
          <a:noFill/>
          <a:ln w="9525">
            <a:noFill/>
            <a:miter lim="800000"/>
            <a:headEnd/>
            <a:tailEnd/>
          </a:ln>
        </p:spPr>
        <p:txBody>
          <a:bodyPr wrap="square">
            <a:spAutoFit/>
          </a:bodyPr>
          <a:lstStyle>
            <a:defPPr>
              <a:defRPr lang="en-US"/>
            </a:defPPr>
            <a:lvl1pPr eaLnBrk="1" fontAlgn="auto" hangingPunct="1">
              <a:spcAft>
                <a:spcPts val="0"/>
              </a:spcAft>
              <a:buClrTx/>
              <a:buSzTx/>
              <a:buFontTx/>
              <a:buNone/>
              <a:defRPr sz="1800" b="1">
                <a:solidFill>
                  <a:prstClr val="black"/>
                </a:solidFill>
                <a:latin typeface="Tahoma" pitchFamily="34" charset="0"/>
              </a:defRPr>
            </a:lvl1pPr>
          </a:lstStyle>
          <a:p>
            <a:pPr>
              <a:spcBef>
                <a:spcPts val="0"/>
              </a:spcBef>
            </a:pPr>
            <a:r>
              <a:rPr lang="en-US" sz="1600" dirty="0" smtClean="0">
                <a:latin typeface="+mj-lt"/>
              </a:rPr>
              <a:t>New Whey Drying Facility &amp; Process for Existing Cheese Manufacturing Facility</a:t>
            </a:r>
            <a:endParaRPr lang="en-US" sz="1600" dirty="0">
              <a:latin typeface="+mj-lt"/>
            </a:endParaRPr>
          </a:p>
        </p:txBody>
      </p:sp>
      <p:pic>
        <p:nvPicPr>
          <p:cNvPr id="6" name="Picture 17" descr="100_128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5068" y="4621702"/>
            <a:ext cx="2086476" cy="139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PA30000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0374" y="4617878"/>
            <a:ext cx="2116897" cy="140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PB040001.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4390374" y="1523999"/>
            <a:ext cx="4371170" cy="300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389429" y="1364606"/>
            <a:ext cx="4237007" cy="3939540"/>
          </a:xfrm>
          <a:prstGeom prst="rect">
            <a:avLst/>
          </a:prstGeom>
          <a:noFill/>
          <a:ln w="9525">
            <a:noFill/>
            <a:miter lim="800000"/>
            <a:headEnd/>
            <a:tailEnd/>
          </a:ln>
        </p:spPr>
        <p:txBody>
          <a:bodyPr wrap="square">
            <a:spAutoFit/>
          </a:bodyPr>
          <a:lstStyle/>
          <a:p>
            <a:pPr>
              <a:spcBef>
                <a:spcPts val="300"/>
              </a:spcBef>
              <a:spcAft>
                <a:spcPts val="600"/>
              </a:spcAft>
              <a:buFont typeface="Monotype Sorts" pitchFamily="2" charset="2"/>
              <a:buNone/>
            </a:pPr>
            <a:r>
              <a:rPr lang="en-US" sz="1600" b="1" u="sng" dirty="0">
                <a:solidFill>
                  <a:srgbClr val="000000"/>
                </a:solidFill>
                <a:latin typeface="+mj-lt"/>
                <a:cs typeface="Arial" pitchFamily="34" charset="0"/>
              </a:rPr>
              <a:t>Project </a:t>
            </a:r>
            <a:r>
              <a:rPr lang="en-US" sz="1600" b="1" u="sng" dirty="0" smtClean="0">
                <a:solidFill>
                  <a:srgbClr val="000000"/>
                </a:solidFill>
                <a:latin typeface="+mj-lt"/>
                <a:cs typeface="Arial" pitchFamily="34" charset="0"/>
              </a:rPr>
              <a:t>Scope:</a:t>
            </a:r>
            <a:endParaRPr lang="en-US" sz="1600" b="1" u="sng" dirty="0">
              <a:solidFill>
                <a:srgbClr val="000000"/>
              </a:solidFill>
              <a:latin typeface="+mj-lt"/>
              <a:cs typeface="Arial" pitchFamily="34" charset="0"/>
            </a:endParaRP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$28MM Overall Project Budget</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Facility &amp; Utility - $18MM</a:t>
            </a:r>
          </a:p>
          <a:p>
            <a:pPr>
              <a:spcBef>
                <a:spcPts val="300"/>
              </a:spcBef>
              <a:spcAft>
                <a:spcPts val="600"/>
              </a:spcAft>
              <a:buFont typeface="Monotype Sorts" pitchFamily="2" charset="2"/>
              <a:buNone/>
            </a:pPr>
            <a:r>
              <a:rPr lang="en-US" sz="1600" b="1" u="sng" dirty="0">
                <a:solidFill>
                  <a:srgbClr val="000000"/>
                </a:solidFill>
                <a:latin typeface="+mj-lt"/>
                <a:cs typeface="Arial" pitchFamily="34" charset="0"/>
              </a:rPr>
              <a:t>Scope of </a:t>
            </a:r>
            <a:r>
              <a:rPr lang="en-US" sz="1600" b="1" u="sng" dirty="0" smtClean="0">
                <a:solidFill>
                  <a:srgbClr val="000000"/>
                </a:solidFill>
                <a:latin typeface="+mj-lt"/>
                <a:cs typeface="Arial" pitchFamily="34" charset="0"/>
              </a:rPr>
              <a:t>Supply:</a:t>
            </a:r>
            <a:endParaRPr lang="en-US" sz="1600" b="1" u="sng" dirty="0">
              <a:solidFill>
                <a:srgbClr val="000000"/>
              </a:solidFill>
              <a:latin typeface="+mj-lt"/>
              <a:cs typeface="Arial" pitchFamily="34" charset="0"/>
            </a:endParaRP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Master Planning Services</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Overall Project Management</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Procurement &amp; Supplier Management</a:t>
            </a:r>
          </a:p>
          <a:p>
            <a:pPr marL="174625" lvl="1" indent="-174625">
              <a:spcBef>
                <a:spcPts val="0"/>
              </a:spcBef>
              <a:buClr>
                <a:srgbClr val="9E1B34"/>
              </a:buClr>
              <a:buSzPct val="135000"/>
              <a:buFontTx/>
              <a:buChar char="•"/>
            </a:pPr>
            <a:r>
              <a:rPr lang="en-US" sz="1400" dirty="0" smtClean="0">
                <a:solidFill>
                  <a:prstClr val="black"/>
                </a:solidFill>
                <a:latin typeface="+mj-lt"/>
                <a:cs typeface="Arial" pitchFamily="34" charset="0"/>
              </a:rPr>
              <a:t>Facility </a:t>
            </a:r>
            <a:r>
              <a:rPr lang="en-US" sz="1400" dirty="0">
                <a:solidFill>
                  <a:prstClr val="black"/>
                </a:solidFill>
                <a:latin typeface="+mj-lt"/>
                <a:cs typeface="Arial" pitchFamily="34" charset="0"/>
              </a:rPr>
              <a:t>Design &amp; Construction</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Permitting</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Utility Design &amp; Installation</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Construction / Startup  Management</a:t>
            </a:r>
          </a:p>
          <a:p>
            <a:pPr>
              <a:spcBef>
                <a:spcPts val="300"/>
              </a:spcBef>
              <a:spcAft>
                <a:spcPts val="600"/>
              </a:spcAft>
              <a:buFont typeface="Monotype Sorts" pitchFamily="2" charset="2"/>
              <a:buNone/>
            </a:pPr>
            <a:r>
              <a:rPr lang="en-US" sz="1600" b="1" u="sng" smtClean="0">
                <a:solidFill>
                  <a:srgbClr val="000000"/>
                </a:solidFill>
                <a:latin typeface="+mj-lt"/>
                <a:cs typeface="Arial" pitchFamily="34" charset="0"/>
              </a:rPr>
              <a:t>Notable:</a:t>
            </a:r>
            <a:endParaRPr lang="en-US" sz="1600" b="1" u="sng" dirty="0">
              <a:solidFill>
                <a:srgbClr val="000000"/>
              </a:solidFill>
              <a:latin typeface="+mj-lt"/>
              <a:cs typeface="Arial" pitchFamily="34" charset="0"/>
            </a:endParaRP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On-Schedule</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Less Than 3% Budget Variance From Initial Plan</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Compressed Schedule</a:t>
            </a:r>
          </a:p>
          <a:p>
            <a:pPr marL="174625" lvl="1" indent="-174625">
              <a:spcBef>
                <a:spcPts val="0"/>
              </a:spcBef>
              <a:buClr>
                <a:srgbClr val="9E1B34"/>
              </a:buClr>
              <a:buSzPct val="135000"/>
              <a:buFontTx/>
              <a:buChar char="•"/>
            </a:pPr>
            <a:r>
              <a:rPr lang="en-US" sz="1400" dirty="0">
                <a:solidFill>
                  <a:prstClr val="black"/>
                </a:solidFill>
                <a:latin typeface="+mj-lt"/>
                <a:cs typeface="Arial" pitchFamily="34" charset="0"/>
              </a:rPr>
              <a:t>Zero Loss Time Accidents</a:t>
            </a:r>
          </a:p>
        </p:txBody>
      </p:sp>
    </p:spTree>
    <p:extLst>
      <p:ext uri="{BB962C8B-B14F-4D97-AF65-F5344CB8AC3E}">
        <p14:creationId xmlns:p14="http://schemas.microsoft.com/office/powerpoint/2010/main" val="3950568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DG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mpensation within DG.potx" id="{F3AF4BF0-283C-4ACB-81A2-86B78EC3B7AC}" vid="{5119F5FE-6957-4892-AE4C-2E7D89A9CC8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ensation within DG.potx" id="{F3AF4BF0-283C-4ACB-81A2-86B78EC3B7AC}" vid="{8D80DCAC-9B40-4E75-99DF-6B3A6C36B5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11507</TotalTime>
  <Words>1882</Words>
  <Application>Microsoft Office PowerPoint</Application>
  <PresentationFormat>On-screen Show (4:3)</PresentationFormat>
  <Paragraphs>336</Paragraphs>
  <Slides>32</Slides>
  <Notes>4</Notes>
  <HiddenSlides>1</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40" baseType="lpstr">
      <vt:lpstr>Arial</vt:lpstr>
      <vt:lpstr>Calibri</vt:lpstr>
      <vt:lpstr>Monotype Sorts</vt:lpstr>
      <vt:lpstr>Tahoma</vt:lpstr>
      <vt:lpstr>Times New Roman</vt:lpstr>
      <vt:lpstr>DG Content</vt:lpstr>
      <vt:lpstr>Custom Design</vt:lpstr>
      <vt:lpstr>Acrobat Document</vt:lpstr>
      <vt:lpstr>PowerPoint Presentation</vt:lpstr>
      <vt:lpstr>Construction Safety 360</vt:lpstr>
      <vt:lpstr>PowerPoint Presentation</vt:lpstr>
      <vt:lpstr>Barry-Wehmiller Group</vt:lpstr>
      <vt:lpstr>PowerPoint Presentation</vt:lpstr>
      <vt:lpstr>PowerPoint Presentation</vt:lpstr>
      <vt:lpstr>PowerPoint Presentation</vt:lpstr>
      <vt:lpstr>PowerPoint Presentation</vt:lpstr>
      <vt:lpstr>Dairy – Facility &amp; Utility </vt:lpstr>
      <vt:lpstr>Dairy (Fluid Milk)– Facility Design Services </vt:lpstr>
      <vt:lpstr>Wine – Total Operational Solution </vt:lpstr>
      <vt:lpstr>Personal Care – Total Operational Solution </vt:lpstr>
      <vt:lpstr>Beverage – Safety Systems</vt:lpstr>
      <vt:lpstr>PowerPoint Presentation</vt:lpstr>
      <vt:lpstr>Good Culture Starts with Leadership</vt:lpstr>
      <vt:lpstr>A Good Culture is a Safe Culture</vt:lpstr>
      <vt:lpstr>But Why?</vt:lpstr>
      <vt:lpstr>Bob Chapman on The Safety Covenant</vt:lpstr>
      <vt:lpstr>Safety Culture and Responsibilities</vt:lpstr>
      <vt:lpstr>‘First Year Experience’</vt:lpstr>
      <vt:lpstr>Safety Program Overview</vt:lpstr>
      <vt:lpstr>Providing Safety Resources to Empower</vt:lpstr>
      <vt:lpstr>Pre-Mobilization Safety Considerations</vt:lpstr>
      <vt:lpstr>Project Safety Plan (PSP)</vt:lpstr>
      <vt:lpstr>Safety Responsibilities</vt:lpstr>
      <vt:lpstr>Safety Inspection, Analysis, and Continuous Improvement</vt:lpstr>
      <vt:lpstr>Hazard Prevention and Control</vt:lpstr>
      <vt:lpstr>Training and Permitting Requirements</vt:lpstr>
      <vt:lpstr>Training and Permitting Requirements</vt:lpstr>
      <vt:lpstr>Incident Reporting, Root Cause Analysis, and Action Step Implementation</vt:lpstr>
      <vt:lpstr>Lessons Learned</vt:lpstr>
      <vt:lpstr>Thank you, SENY!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Haynes, Michael (DG-MAR)</dc:creator>
  <cp:lastModifiedBy>Dickerson, James (DG-NYC)</cp:lastModifiedBy>
  <cp:revision>55</cp:revision>
  <dcterms:created xsi:type="dcterms:W3CDTF">2019-02-25T21:16:44Z</dcterms:created>
  <dcterms:modified xsi:type="dcterms:W3CDTF">2019-03-18T18:51:58Z</dcterms:modified>
</cp:coreProperties>
</file>