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026" r:id="rId2"/>
    <p:sldId id="1054" r:id="rId3"/>
    <p:sldId id="1055" r:id="rId4"/>
    <p:sldId id="1085" r:id="rId5"/>
    <p:sldId id="1084" r:id="rId6"/>
    <p:sldId id="1098" r:id="rId7"/>
    <p:sldId id="1095" r:id="rId8"/>
    <p:sldId id="1056" r:id="rId9"/>
    <p:sldId id="1064" r:id="rId10"/>
    <p:sldId id="1057" r:id="rId11"/>
    <p:sldId id="1059" r:id="rId12"/>
    <p:sldId id="1090" r:id="rId13"/>
    <p:sldId id="1102" r:id="rId14"/>
    <p:sldId id="958" r:id="rId15"/>
    <p:sldId id="1103" r:id="rId16"/>
    <p:sldId id="1104" r:id="rId17"/>
    <p:sldId id="1105" r:id="rId18"/>
    <p:sldId id="1106" r:id="rId19"/>
    <p:sldId id="1070" r:id="rId20"/>
    <p:sldId id="1107" r:id="rId21"/>
    <p:sldId id="1108" r:id="rId22"/>
    <p:sldId id="1118" r:id="rId23"/>
    <p:sldId id="1119" r:id="rId24"/>
    <p:sldId id="1120" r:id="rId25"/>
    <p:sldId id="1121" r:id="rId26"/>
    <p:sldId id="1124" r:id="rId27"/>
    <p:sldId id="1068" r:id="rId28"/>
    <p:sldId id="1081" r:id="rId29"/>
    <p:sldId id="1117" r:id="rId30"/>
    <p:sldId id="784" r:id="rId31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666699"/>
    <a:srgbClr val="990000"/>
    <a:srgbClr val="A89EA8"/>
    <a:srgbClr val="54222E"/>
    <a:srgbClr val="5A2C50"/>
    <a:srgbClr val="850D21"/>
    <a:srgbClr val="CFCFCF"/>
    <a:srgbClr val="D20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4395" autoAdjust="0"/>
  </p:normalViewPr>
  <p:slideViewPr>
    <p:cSldViewPr showGuides="1">
      <p:cViewPr>
        <p:scale>
          <a:sx n="50" d="100"/>
          <a:sy n="50" d="100"/>
        </p:scale>
        <p:origin x="-2544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6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1142" y="65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3600">
                <a:solidFill>
                  <a:srgbClr val="006600"/>
                </a:solidFill>
                <a:latin typeface="+mj-lt"/>
              </a:defRPr>
            </a:pPr>
            <a:r>
              <a:rPr lang="en-US" sz="3600">
                <a:solidFill>
                  <a:srgbClr val="006600"/>
                </a:solidFill>
                <a:latin typeface="+mj-lt"/>
              </a:rPr>
              <a:t>Trenching Injuries &amp; Deaths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5842797294568942E-2"/>
          <c:y val="0.17990872409605518"/>
          <c:w val="0.90813156167979003"/>
          <c:h val="0.69667900654209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Trench-Related Fatalities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15</c:v>
                </c:pt>
                <c:pt idx="2">
                  <c:v>11</c:v>
                </c:pt>
                <c:pt idx="3">
                  <c:v>11</c:v>
                </c:pt>
                <c:pt idx="4">
                  <c:v>23</c:v>
                </c:pt>
                <c:pt idx="5">
                  <c:v>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Trench-Related Reported Injuries</c:v>
                </c:pt>
              </c:strCache>
            </c:strRef>
          </c:tx>
          <c:spPr>
            <a:solidFill>
              <a:schemeClr val="tx1">
                <a:alpha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13</c:v>
                </c:pt>
                <c:pt idx="3">
                  <c:v>16</c:v>
                </c:pt>
                <c:pt idx="4">
                  <c:v>12</c:v>
                </c:pt>
                <c:pt idx="5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8"/>
        <c:overlap val="-10"/>
        <c:axId val="21362560"/>
        <c:axId val="21364096"/>
      </c:barChart>
      <c:catAx>
        <c:axId val="2136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364096"/>
        <c:crosses val="autoZero"/>
        <c:auto val="1"/>
        <c:lblAlgn val="ctr"/>
        <c:lblOffset val="100"/>
        <c:noMultiLvlLbl val="0"/>
      </c:catAx>
      <c:valAx>
        <c:axId val="21364096"/>
        <c:scaling>
          <c:orientation val="minMax"/>
          <c:max val="24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362560"/>
        <c:crosses val="autoZero"/>
        <c:crossBetween val="between"/>
        <c:majorUnit val="2"/>
      </c:valAx>
      <c:spPr>
        <a:solidFill>
          <a:schemeClr val="bg1">
            <a:lumMod val="85000"/>
          </a:schemeClr>
        </a:solidFill>
      </c:spPr>
    </c:plotArea>
    <c:legend>
      <c:legendPos val="t"/>
      <c:layout>
        <c:manualLayout>
          <c:xMode val="edge"/>
          <c:yMode val="edge"/>
          <c:x val="8.6511962447001822E-2"/>
          <c:y val="0.22612155756649821"/>
          <c:w val="0.50722663914583499"/>
          <c:h val="0.15093993685571913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"/>
            <a:ext cx="2973158" cy="464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t" anchorCtr="0" compatLnSpc="1">
            <a:prstTxWarp prst="textNoShape">
              <a:avLst/>
            </a:prstTxWarp>
          </a:bodyPr>
          <a:lstStyle>
            <a:lvl1pPr defTabSz="93642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283" y="7"/>
            <a:ext cx="2973158" cy="464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t" anchorCtr="0" compatLnSpc="1">
            <a:prstTxWarp prst="textNoShape">
              <a:avLst/>
            </a:prstTxWarp>
          </a:bodyPr>
          <a:lstStyle>
            <a:lvl1pPr algn="r" defTabSz="93642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825"/>
            <a:ext cx="2973158" cy="464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b" anchorCtr="0" compatLnSpc="1">
            <a:prstTxWarp prst="textNoShape">
              <a:avLst/>
            </a:prstTxWarp>
          </a:bodyPr>
          <a:lstStyle>
            <a:lvl1pPr defTabSz="93642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283" y="8829825"/>
            <a:ext cx="2973158" cy="464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b" anchorCtr="0" compatLnSpc="1">
            <a:prstTxWarp prst="textNoShape">
              <a:avLst/>
            </a:prstTxWarp>
          </a:bodyPr>
          <a:lstStyle>
            <a:lvl1pPr algn="r" defTabSz="9354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017466-0BB6-45E2-B0E7-7FC2BB3DF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37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"/>
            <a:ext cx="2973158" cy="464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t" anchorCtr="0" compatLnSpc="1">
            <a:prstTxWarp prst="textNoShape">
              <a:avLst/>
            </a:prstTxWarp>
          </a:bodyPr>
          <a:lstStyle>
            <a:lvl1pPr defTabSz="93642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283" y="7"/>
            <a:ext cx="2973158" cy="464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t" anchorCtr="0" compatLnSpc="1">
            <a:prstTxWarp prst="textNoShape">
              <a:avLst/>
            </a:prstTxWarp>
          </a:bodyPr>
          <a:lstStyle>
            <a:lvl1pPr algn="r" defTabSz="93642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120" y="4414911"/>
            <a:ext cx="5485773" cy="41848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825"/>
            <a:ext cx="2973158" cy="464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b" anchorCtr="0" compatLnSpc="1">
            <a:prstTxWarp prst="textNoShape">
              <a:avLst/>
            </a:prstTxWarp>
          </a:bodyPr>
          <a:lstStyle>
            <a:lvl1pPr defTabSz="93642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283" y="8829825"/>
            <a:ext cx="2973158" cy="4649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05" tIns="46805" rIns="93605" bIns="46805" numCol="1" anchor="b" anchorCtr="0" compatLnSpc="1">
            <a:prstTxWarp prst="textNoShape">
              <a:avLst/>
            </a:prstTxWarp>
          </a:bodyPr>
          <a:lstStyle>
            <a:lvl1pPr algn="r" defTabSz="9354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45D8DD-0CB4-404A-AD8D-DDEFDCDDF1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50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6725" y="890588"/>
            <a:ext cx="4130675" cy="3098800"/>
          </a:xfrm>
          <a:ln/>
        </p:spPr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859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366" indent="-287833" defTabSz="933859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332" indent="-230267" defTabSz="933859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865" indent="-230267" defTabSz="933859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398" indent="-230267" defTabSz="933859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930" indent="-230267" defTabSz="93385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463" indent="-230267" defTabSz="93385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997" indent="-230267" defTabSz="93385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529" indent="-230267" defTabSz="933859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2C710AB-F19E-4DF5-A6BD-5C8F1E10FB47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  <p:sp>
        <p:nvSpPr>
          <p:cNvPr id="41988" name="Rectangle 7"/>
          <p:cNvSpPr txBox="1">
            <a:spLocks noGrp="1" noChangeArrowheads="1"/>
          </p:cNvSpPr>
          <p:nvPr/>
        </p:nvSpPr>
        <p:spPr bwMode="auto">
          <a:xfrm>
            <a:off x="3883282" y="8829825"/>
            <a:ext cx="2973158" cy="46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77" tIns="46793" rIns="93577" bIns="46793" anchor="b"/>
          <a:lstStyle>
            <a:lvl1pPr defTabSz="9366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66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66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66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66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F8220903-18DA-4CDD-B2F0-31D8A092D01C}" type="slidenum">
              <a:rPr lang="en-US" sz="1200">
                <a:ea typeface="ＭＳ Ｐゴシック" pitchFamily="34" charset="-128"/>
              </a:rPr>
              <a:pPr algn="r"/>
              <a:t>1</a:t>
            </a:fld>
            <a:endParaRPr lang="en-US" sz="1200" dirty="0">
              <a:ea typeface="ＭＳ Ｐゴシック" pitchFamily="34" charset="-128"/>
            </a:endParaRPr>
          </a:p>
        </p:txBody>
      </p:sp>
      <p:sp>
        <p:nvSpPr>
          <p:cNvPr id="4198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877226" y="4160850"/>
            <a:ext cx="5387086" cy="4678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77" tIns="46793" rIns="93577" bIns="46793"/>
          <a:lstStyle/>
          <a:p>
            <a:pPr marL="225468" indent="-225468" eaLnBrk="1" hangingPunct="1">
              <a:spcBef>
                <a:spcPct val="0"/>
              </a:spcBef>
              <a:spcAft>
                <a:spcPct val="100000"/>
              </a:spcAft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  <a:p>
            <a:pPr marL="225468" indent="-225468" eaLnBrk="1" hangingPunct="1">
              <a:spcBef>
                <a:spcPct val="0"/>
              </a:spcBef>
              <a:spcAft>
                <a:spcPct val="100000"/>
              </a:spcAft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13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1488" indent="-287802" defTabSz="9113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7609" indent="-230242" defTabSz="9113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1294" indent="-230242" defTabSz="9113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4976" indent="-230242" defTabSz="9113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5461" indent="-230242" defTabSz="9113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5947" indent="-230242" defTabSz="9113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6434" indent="-230242" defTabSz="9113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6920" indent="-230242" defTabSz="9113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DF6C35-D5B0-45EA-97BC-4C899F7276D3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dirty="0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8550" y="700088"/>
            <a:ext cx="4660900" cy="3495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384" y="4427697"/>
            <a:ext cx="5025232" cy="419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04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5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55" indent="-291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0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58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6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4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2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0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998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4C0A88-F42A-4B3E-B35F-0D308879129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61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5143" indent="-2927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77642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49991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20725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660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48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1836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8424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627FCB-CFEE-43E3-BA82-F206730E3363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5143" indent="-2927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77642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49991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20725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660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48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1836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8424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6E7A36-790C-4CD1-A288-D6E2CDD7DA11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5143" indent="-2927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77642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49991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20725" indent="-2345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660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5248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1836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84245" indent="-2345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B68709-13F5-46C1-81A0-8BC7091BDE04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55" indent="-291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0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58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60" indent="-2329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4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2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0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9980" indent="-2329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8A882E-477B-411C-B883-5C6C2B1DE5D1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5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665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34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24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51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95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28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70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8DCE4-25C9-43F2-AD37-7E0625F7C7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99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65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10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6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19331-3240-F44A-8F48-27F5D1EBF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18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458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366" indent="-287833" defTabSz="935458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332" indent="-230267" defTabSz="935458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1865" indent="-230267" defTabSz="935458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2398" indent="-230267" defTabSz="935458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2930" indent="-230267" defTabSz="93545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3463" indent="-230267" defTabSz="93545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3997" indent="-230267" defTabSz="93545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529" indent="-230267" defTabSz="93545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6BDB37B-8074-4FFA-BF4A-3C74D8B9C370}" type="slidenum">
              <a:rPr lang="en-US" sz="1200">
                <a:ea typeface="ＭＳ Ｐゴシック" pitchFamily="34" charset="-128"/>
              </a:rPr>
              <a:pPr eaLnBrk="1" hangingPunct="1"/>
              <a:t>30</a:t>
            </a:fld>
            <a:endParaRPr lang="en-US" sz="1200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4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47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70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95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686122" y="4571512"/>
            <a:ext cx="5485773" cy="40282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920994">
              <a:buFont typeface="Wingdings" panose="05000000000000000000" pitchFamily="2" charset="2"/>
              <a:buNone/>
              <a:defRPr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2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8219" indent="-287776" defTabSz="9352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51108" indent="-230222" defTabSz="9352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11550" indent="-230222" defTabSz="9352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71992" indent="-230222" defTabSz="9352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32434" indent="-230222" defTabSz="935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92877" indent="-230222" defTabSz="935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53321" indent="-230222" defTabSz="935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13763" indent="-230222" defTabSz="935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1A04CDF-6F5E-41A1-B357-924B847E4E05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5D8DD-0CB4-404A-AD8D-DDEFDCDDF1F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2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0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0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9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99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1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8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897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57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36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rgbClr val="CFCFCF"/>
          </a:fgClr>
          <a:bgClr>
            <a:schemeClr val="tx2">
              <a:lumMod val="50000"/>
              <a:lumOff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5588" cy="6859588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0" name="Rectangle 10"/>
          <p:cNvSpPr>
            <a:spLocks noChangeArrowheads="1"/>
          </p:cNvSpPr>
          <p:nvPr/>
        </p:nvSpPr>
        <p:spPr bwMode="auto">
          <a:xfrm flipV="1">
            <a:off x="0" y="6705600"/>
            <a:ext cx="9144000" cy="36513"/>
          </a:xfrm>
          <a:prstGeom prst="rect">
            <a:avLst/>
          </a:prstGeom>
          <a:solidFill>
            <a:srgbClr val="FFB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auto">
          <a:xfrm flipV="1">
            <a:off x="0" y="-114300"/>
            <a:ext cx="9144000" cy="555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32" name="Picture 22" descr="OSHA_LOGORGB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91200"/>
            <a:ext cx="19050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gov/silic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gov/doc/index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mp"/><Relationship Id="rId5" Type="http://schemas.openxmlformats.org/officeDocument/2006/relationships/hyperlink" Target="https://www.osha.gov/OSHA_FlowChart.pdf" TargetMode="External"/><Relationship Id="rId4" Type="http://schemas.openxmlformats.org/officeDocument/2006/relationships/hyperlink" Target="http://www.osha.gov/StopFallsStandDown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-169985" y="1524000"/>
            <a:ext cx="92583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/>
              <a:t>OSHA UPDATE</a:t>
            </a:r>
            <a:br>
              <a:rPr lang="en-US" sz="4400" dirty="0" smtClean="0"/>
            </a:br>
            <a:r>
              <a:rPr lang="en-US" sz="3600" dirty="0" smtClean="0">
                <a:solidFill>
                  <a:schemeClr val="tx1"/>
                </a:solidFill>
              </a:rPr>
              <a:t>Safety Executives of New York PDC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March 20, 2018</a:t>
            </a:r>
            <a:endParaRPr lang="en-US" sz="3600" b="0" dirty="0" smtClean="0">
              <a:solidFill>
                <a:schemeClr val="tx1"/>
              </a:solidFill>
            </a:endParaRP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5334000"/>
            <a:ext cx="6858000" cy="1371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itchFamily="34" charset="-128"/>
              </a:rPr>
              <a:t>Warren G Simpson, MS, CIH, CSP </a:t>
            </a:r>
            <a:endParaRPr lang="en-US" sz="2000" b="1" i="1" dirty="0">
              <a:solidFill>
                <a:schemeClr val="accent2">
                  <a:lumMod val="60000"/>
                  <a:lumOff val="40000"/>
                </a:schemeClr>
              </a:solidFill>
              <a:ea typeface="ＭＳ Ｐゴシック" pitchFamily="34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itchFamily="34" charset="-128"/>
              </a:rPr>
              <a:t>ARA for Enforcement Programs, Region 2</a:t>
            </a:r>
            <a:endParaRPr lang="en-US" sz="2000" b="1" i="1" dirty="0">
              <a:solidFill>
                <a:schemeClr val="accent2">
                  <a:lumMod val="60000"/>
                  <a:lumOff val="40000"/>
                </a:schemeClr>
              </a:solidFill>
              <a:ea typeface="ＭＳ Ｐゴシック" pitchFamily="34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en-US" sz="2000" b="1" i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itchFamily="34" charset="-128"/>
              </a:rPr>
              <a:t>Occupational Safety and Health </a:t>
            </a:r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itchFamily="34" charset="-128"/>
              </a:rPr>
              <a:t>Administration</a:t>
            </a:r>
          </a:p>
          <a:p>
            <a:pPr marL="0" indent="0" eaLnBrk="1" hangingPunct="1">
              <a:lnSpc>
                <a:spcPct val="80000"/>
              </a:lnSpc>
              <a:spcBef>
                <a:spcPct val="15000"/>
              </a:spcBef>
              <a:buFontTx/>
              <a:buNone/>
            </a:pPr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itchFamily="34" charset="-128"/>
              </a:rPr>
              <a:t>simpson.warren@dol.gov</a:t>
            </a:r>
            <a:endParaRPr lang="en-US" sz="2000" b="1" i="1" dirty="0">
              <a:solidFill>
                <a:schemeClr val="accent2">
                  <a:lumMod val="60000"/>
                  <a:lumOff val="40000"/>
                </a:schemeClr>
              </a:solidFill>
              <a:ea typeface="ＭＳ Ｐゴシック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43" y="-9719"/>
            <a:ext cx="2201483" cy="172821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69" y="-20320"/>
            <a:ext cx="2306782" cy="17250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5" descr="Dump truck runs over construction wor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30" y="-10160"/>
            <a:ext cx="2220450" cy="172821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-13236"/>
            <a:ext cx="2341109" cy="172509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-25790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29309" y="1706563"/>
            <a:ext cx="9173309" cy="18535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768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27505"/>
            <a:ext cx="6781800" cy="4684712"/>
          </a:xfrm>
        </p:spPr>
        <p:txBody>
          <a:bodyPr>
            <a:normAutofit/>
          </a:bodyPr>
          <a:lstStyle/>
          <a:p>
            <a:pPr lvl="1">
              <a:spcBef>
                <a:spcPts val="84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/>
              <a:t>Crane Operator Requirements Extension</a:t>
            </a:r>
          </a:p>
          <a:p>
            <a:pPr lvl="2"/>
            <a:r>
              <a:rPr lang="en-US" altLang="en-US" dirty="0">
                <a:solidFill>
                  <a:prstClr val="black"/>
                </a:solidFill>
              </a:rPr>
              <a:t>Maintains Current Crane Operator Competency Requirements</a:t>
            </a:r>
          </a:p>
          <a:p>
            <a:pPr lvl="2">
              <a:spcAft>
                <a:spcPts val="420"/>
              </a:spcAft>
            </a:pPr>
            <a:r>
              <a:rPr lang="en-US" altLang="en-US" dirty="0">
                <a:solidFill>
                  <a:prstClr val="black"/>
                </a:solidFill>
              </a:rPr>
              <a:t>Extends the Effective Date of Crane Certification Requirements to </a:t>
            </a:r>
            <a:r>
              <a:rPr lang="en-US" altLang="en-US" b="1" dirty="0">
                <a:solidFill>
                  <a:prstClr val="black"/>
                </a:solidFill>
              </a:rPr>
              <a:t>November 10, </a:t>
            </a:r>
            <a:r>
              <a:rPr lang="en-US" altLang="en-US" b="1" u="sng" dirty="0">
                <a:solidFill>
                  <a:prstClr val="black"/>
                </a:solidFill>
              </a:rPr>
              <a:t>2018</a:t>
            </a:r>
            <a:endParaRPr lang="en-US" altLang="en-US" b="1" u="sng" dirty="0"/>
          </a:p>
          <a:p>
            <a:pPr lvl="1">
              <a:spcBef>
                <a:spcPts val="84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/>
              <a:t>Crane Operator Competency (NPRM)</a:t>
            </a:r>
          </a:p>
          <a:p>
            <a:pPr lvl="2"/>
            <a:r>
              <a:rPr lang="en-US" altLang="en-US" dirty="0"/>
              <a:t>Maintains Employer Obligation to Ensure Crane Operator Competency</a:t>
            </a:r>
          </a:p>
          <a:p>
            <a:pPr lvl="2"/>
            <a:r>
              <a:rPr lang="en-US" altLang="en-US" dirty="0"/>
              <a:t>Provides Crane Operator Competency Evaluation Criteria</a:t>
            </a:r>
          </a:p>
          <a:p>
            <a:pPr lvl="2"/>
            <a:r>
              <a:rPr lang="en-US" altLang="en-US" dirty="0"/>
              <a:t>Clarifies Crane Operator Training Requirements</a:t>
            </a:r>
          </a:p>
          <a:p>
            <a:pPr lvl="2">
              <a:spcAft>
                <a:spcPts val="420"/>
              </a:spcAft>
            </a:pPr>
            <a:r>
              <a:rPr lang="en-US" altLang="en-US" dirty="0"/>
              <a:t>Revises Certification Requirements (not by capacity)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  <a:buSzPct val="110000"/>
              <a:buNone/>
              <a:defRPr/>
            </a:pPr>
            <a:endParaRPr lang="en-US" altLang="en-US" sz="2600" dirty="0">
              <a:latin typeface="Calibri" panose="020F0502020204030204" pitchFamily="34" charset="0"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3581400" y="4114801"/>
            <a:ext cx="184698" cy="3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1" rIns="91424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38200" y="38100"/>
            <a:ext cx="752856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r>
              <a:rPr lang="en-US" sz="3600" kern="0" dirty="0">
                <a:solidFill>
                  <a:srgbClr val="0C5B43"/>
                </a:solidFill>
              </a:rPr>
              <a:t>Crane Operator Qualification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914" y="1066800"/>
            <a:ext cx="2475985" cy="148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-57773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C5B43"/>
                </a:solidFill>
              </a:rPr>
              <a:t>Regulatory Activities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57912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altLang="en-US" sz="2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2400" u="sng" dirty="0"/>
              <a:t>Deregulatory/Correction Rules 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/>
              <a:t>Standards Improvement Project IV (Final Rule</a:t>
            </a:r>
            <a:r>
              <a:rPr lang="en-US" altLang="en-US" sz="2000" dirty="0" smtClean="0"/>
              <a:t>) – 19 affected rules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altLang="en-US" sz="2000" dirty="0" smtClean="0"/>
          </a:p>
          <a:p>
            <a:pPr lvl="2">
              <a:spcBef>
                <a:spcPts val="0"/>
              </a:spcBef>
            </a:pPr>
            <a:r>
              <a:rPr lang="en-US" altLang="en-US" sz="1800" dirty="0"/>
              <a:t>The purpose of this SIP-IV rulemaking is to remove or revise outdated, duplicative, unnecessary, and inconsistent requirements in OSHA’s safety and health standards.</a:t>
            </a:r>
          </a:p>
          <a:p>
            <a:pPr lvl="2">
              <a:spcBef>
                <a:spcPts val="0"/>
              </a:spcBef>
            </a:pPr>
            <a:endParaRPr lang="en-US" altLang="en-US" sz="1800" dirty="0"/>
          </a:p>
          <a:p>
            <a:pPr lvl="2">
              <a:spcBef>
                <a:spcPts val="0"/>
              </a:spcBef>
            </a:pPr>
            <a:r>
              <a:rPr lang="en-US" altLang="en-US" sz="1800" dirty="0"/>
              <a:t>The Agency believes that improving OSHA standards will increase employers’ understanding of their obligations, which will lead to increased compliance, improve employee safety and health, and reduce compliance costs.</a:t>
            </a:r>
          </a:p>
          <a:p>
            <a:pPr lvl="2">
              <a:spcBef>
                <a:spcPts val="0"/>
              </a:spcBef>
            </a:pPr>
            <a:endParaRPr lang="en-US" altLang="en-US" sz="1800" dirty="0"/>
          </a:p>
          <a:p>
            <a:pPr lvl="2">
              <a:spcBef>
                <a:spcPts val="0"/>
              </a:spcBef>
            </a:pPr>
            <a:r>
              <a:rPr lang="en-US" altLang="en-US" sz="1800" dirty="0"/>
              <a:t>SIP rulemakings do not address new significant risks or estimate benefits and economic impacts of reducing such risks.</a:t>
            </a:r>
          </a:p>
          <a:p>
            <a:pPr lvl="2">
              <a:spcBef>
                <a:spcPts val="0"/>
              </a:spcBef>
            </a:pPr>
            <a:endParaRPr lang="en-US" altLang="en-US" sz="1800" dirty="0"/>
          </a:p>
          <a:p>
            <a:pPr lvl="2">
              <a:spcBef>
                <a:spcPts val="0"/>
              </a:spcBef>
            </a:pPr>
            <a:r>
              <a:rPr lang="en-US" altLang="en-US" sz="1800" dirty="0"/>
              <a:t>Overall, SIP rulemakings are reasonably necessary under the OSH Act because they provide cost savings, or eliminate unnecessary requirement</a:t>
            </a:r>
            <a:r>
              <a:rPr lang="en-US" altLang="en-US" sz="1600" dirty="0"/>
              <a:t>s.  </a:t>
            </a:r>
          </a:p>
          <a:p>
            <a:pPr lvl="2">
              <a:spcBef>
                <a:spcPts val="0"/>
              </a:spcBef>
            </a:pPr>
            <a:endParaRPr lang="en-US" altLang="en-US" sz="1600" dirty="0"/>
          </a:p>
          <a:p>
            <a:pPr lvl="2">
              <a:spcBef>
                <a:spcPts val="0"/>
              </a:spcBef>
            </a:pP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638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-57773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C5B43"/>
                </a:solidFill>
              </a:rPr>
              <a:t>Regulatory Activities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229600" cy="5791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altLang="en-US" sz="28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2400" u="sng" dirty="0" smtClean="0"/>
              <a:t>SIP(IV) examples:</a:t>
            </a:r>
          </a:p>
          <a:p>
            <a:pPr lvl="2" eaLnBrk="1" hangingPunct="1"/>
            <a:r>
              <a:rPr lang="en-US" altLang="en-US" sz="1800" dirty="0">
                <a:solidFill>
                  <a:srgbClr val="000000"/>
                </a:solidFill>
              </a:rPr>
              <a:t>Removes requirements for social security numbers on 17 health standard record requirements</a:t>
            </a:r>
          </a:p>
          <a:p>
            <a:pPr lvl="2"/>
            <a:r>
              <a:rPr lang="en-US" altLang="en-US" sz="1800" dirty="0" smtClean="0">
                <a:solidFill>
                  <a:srgbClr val="000000"/>
                </a:solidFill>
              </a:rPr>
              <a:t>Permits </a:t>
            </a:r>
            <a:r>
              <a:rPr lang="en-US" altLang="en-US" sz="1800" dirty="0">
                <a:solidFill>
                  <a:srgbClr val="000000"/>
                </a:solidFill>
              </a:rPr>
              <a:t>storage of x-rays in digital formats. OSHA adopted the existing requirement for storage of x-ray film before the existence of digital x-ray and storage technology.</a:t>
            </a:r>
          </a:p>
          <a:p>
            <a:pPr lvl="2"/>
            <a:r>
              <a:rPr lang="en-US" altLang="en-US" sz="1800" dirty="0">
                <a:solidFill>
                  <a:srgbClr val="000000"/>
                </a:solidFill>
              </a:rPr>
              <a:t>Updates the lung-function testing (spirometry) requirements for the cotton dust standard to make them consistent with current medical practices and technology.</a:t>
            </a:r>
          </a:p>
          <a:p>
            <a:pPr lvl="2"/>
            <a:r>
              <a:rPr lang="en-US" altLang="en-US" sz="1800" dirty="0">
                <a:solidFill>
                  <a:srgbClr val="000000"/>
                </a:solidFill>
              </a:rPr>
              <a:t>Existing requirements in the sanitation standard for Shipyard Employment specify that employers must maintain workplaces in a manner that prevents vermin infestation. OSHA proposes to remove the term "feral cats" from the definition of vermin in the standard.</a:t>
            </a:r>
          </a:p>
          <a:p>
            <a:pPr lvl="2"/>
            <a:r>
              <a:rPr lang="en-US" altLang="en-US" sz="1800" dirty="0">
                <a:solidFill>
                  <a:srgbClr val="000000"/>
                </a:solidFill>
              </a:rPr>
              <a:t>Exempts single family dwellings from a requirement to post maximum safe-load limits for floors in buildings under construction, reducing a burden for residential builders.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6759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15875" y="-3175"/>
            <a:ext cx="91281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dirty="0" smtClean="0">
                <a:solidFill>
                  <a:srgbClr val="006600"/>
                </a:solidFill>
                <a:latin typeface="+mj-lt"/>
                <a:cs typeface="Arial" panose="020B0604020202020204" pitchFamily="34" charset="0"/>
              </a:rPr>
              <a:t>Respirable Crystalline Silica:</a:t>
            </a:r>
          </a:p>
          <a:p>
            <a:pPr algn="ctr" eaLnBrk="1" hangingPunct="1">
              <a:defRPr/>
            </a:pPr>
            <a:r>
              <a:rPr lang="en-US" altLang="en-US" sz="3600" b="1" dirty="0" smtClean="0">
                <a:solidFill>
                  <a:srgbClr val="006600"/>
                </a:solidFill>
                <a:latin typeface="+mj-lt"/>
                <a:cs typeface="Arial" panose="020B0604020202020204" pitchFamily="34" charset="0"/>
              </a:rPr>
              <a:t>The Construction </a:t>
            </a:r>
            <a:r>
              <a:rPr lang="en-US" altLang="en-US" sz="3600" b="1" dirty="0">
                <a:solidFill>
                  <a:srgbClr val="006600"/>
                </a:solidFill>
                <a:latin typeface="+mj-lt"/>
                <a:cs typeface="Arial" panose="020B0604020202020204" pitchFamily="34" charset="0"/>
              </a:rPr>
              <a:t>Standard</a:t>
            </a:r>
            <a:endParaRPr lang="en-US" altLang="en-US" sz="3600" b="1" dirty="0" smtClean="0">
              <a:solidFill>
                <a:srgbClr val="0066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2" name="Picture 5" descr="O:\Silica\Images\Silica pictures with controls\K760 Ac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860550"/>
            <a:ext cx="47212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3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66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Crystalline Silica in Construction</a:t>
            </a:r>
            <a:endParaRPr lang="en-US" sz="3600" dirty="0">
              <a:solidFill>
                <a:srgbClr val="0066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Publish Date:  March 25, 2016</a:t>
            </a:r>
          </a:p>
          <a:p>
            <a:r>
              <a:rPr lang="en-US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Effective Date: September 23, 2017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standard establishes a new 8-hour time-weighted average (TWA) Permissible Exposure Limit (PEL) of 50 µg/m</a:t>
            </a:r>
            <a:r>
              <a:rPr lang="en-US" sz="2400" baseline="30000" dirty="0"/>
              <a:t>3</a:t>
            </a:r>
            <a:r>
              <a:rPr lang="en-US" sz="2400" dirty="0"/>
              <a:t>, an action level (AL) of 25 µg/m</a:t>
            </a:r>
            <a:r>
              <a:rPr lang="en-US" sz="2400" baseline="30000" dirty="0"/>
              <a:t>3</a:t>
            </a:r>
            <a:r>
              <a:rPr lang="en-US" sz="2400" dirty="0"/>
              <a:t>, and a host of ancillary </a:t>
            </a:r>
            <a:r>
              <a:rPr lang="en-US" sz="2400" dirty="0" smtClean="0"/>
              <a:t>requirements.</a:t>
            </a:r>
            <a:endParaRPr lang="en-US" sz="24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9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304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solidFill>
                  <a:srgbClr val="006600"/>
                </a:solidFill>
              </a:rPr>
              <a:t>Construction –</a:t>
            </a:r>
            <a:br>
              <a:rPr lang="en-US" altLang="en-US" sz="3600" dirty="0" smtClean="0">
                <a:solidFill>
                  <a:srgbClr val="006600"/>
                </a:solidFill>
              </a:rPr>
            </a:br>
            <a:r>
              <a:rPr lang="en-US" altLang="en-US" sz="3600" dirty="0" smtClean="0">
                <a:solidFill>
                  <a:srgbClr val="006600"/>
                </a:solidFill>
              </a:rPr>
              <a:t>Specified Exposure Control Methods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1828800"/>
            <a:ext cx="8001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2800" dirty="0"/>
              <a:t>Table 1 in the construction standard matches 18 tasks with effective dust control methods and, in some cases, respirator </a:t>
            </a:r>
            <a:r>
              <a:rPr lang="en-US" altLang="en-US" sz="2800" dirty="0" smtClean="0"/>
              <a:t>requirements.</a:t>
            </a:r>
          </a:p>
          <a:p>
            <a:pPr>
              <a:defRPr/>
            </a:pPr>
            <a:r>
              <a:rPr lang="en-US" altLang="en-US" sz="2800" kern="0" dirty="0" smtClean="0"/>
              <a:t>Employers </a:t>
            </a:r>
            <a:r>
              <a:rPr lang="en-US" altLang="en-US" sz="2800" kern="0" dirty="0"/>
              <a:t>that fully and properly implement controls on Table 1 do not have to</a:t>
            </a:r>
            <a:r>
              <a:rPr lang="en-US" altLang="en-US" sz="2800" kern="0" dirty="0" smtClean="0"/>
              <a:t>:</a:t>
            </a:r>
            <a:endParaRPr lang="en-US" sz="2600" dirty="0"/>
          </a:p>
          <a:p>
            <a:pPr lvl="1" indent="-347663">
              <a:buFont typeface="Courier New" panose="02070309020205020404" pitchFamily="49" charset="0"/>
              <a:buChar char="o"/>
              <a:defRPr/>
            </a:pPr>
            <a:r>
              <a:rPr lang="en-US" altLang="en-US" sz="2400" kern="0" dirty="0" smtClean="0"/>
              <a:t>Comply with the PEL</a:t>
            </a:r>
          </a:p>
          <a:p>
            <a:pPr lvl="1" indent="-347663">
              <a:buFont typeface="Courier New" panose="02070309020205020404" pitchFamily="49" charset="0"/>
              <a:buChar char="o"/>
              <a:defRPr/>
            </a:pPr>
            <a:r>
              <a:rPr lang="en-US" altLang="en-US" sz="2400" kern="0" dirty="0" smtClean="0"/>
              <a:t>Conduct exposure assessments for employees engaged in those tasks</a:t>
            </a:r>
          </a:p>
          <a:p>
            <a:pPr eaLnBrk="1" hangingPunct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US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1715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</a:rPr>
              <a:t>Example of a Table 1 Entry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071916"/>
              </p:ext>
            </p:extLst>
          </p:nvPr>
        </p:nvGraphicFramePr>
        <p:xfrm>
          <a:off x="762000" y="838200"/>
          <a:ext cx="7543800" cy="4945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032"/>
                <a:gridCol w="3686447"/>
                <a:gridCol w="1176556"/>
                <a:gridCol w="1245765"/>
              </a:tblGrid>
              <a:tr h="101362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</a:rPr>
                        <a:t>Equipment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</a:rPr>
                        <a:t> / Task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Engineering and Work Practice Control Methods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Required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Respiratory Protection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</a:rPr>
                        <a:t> and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Minimum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</a:rPr>
                        <a:t>APF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6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</a:rPr>
                        <a:t>≤ 4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hr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</a:rPr>
                        <a:t>/shift</a:t>
                      </a:r>
                      <a:endParaRPr lang="en-US" sz="2000" baseline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&gt; 4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/>
                        </a:rPr>
                        <a:t>hr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/shift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</a:tr>
              <a:tr h="3097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Stationary masonry saws 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saw equipped with integrated water delivery system that continuously feeds water to the blade.  </a:t>
                      </a:r>
                    </a:p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Operate and maintain tool in accordance with manufacturer’s instructions to minimize dust emissions.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None</a:t>
                      </a:r>
                    </a:p>
                  </a:txBody>
                  <a:tcPr marL="68580" marR="68580" marT="9525" marB="0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None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</a:txBody>
                  <a:tcPr marL="68580" marR="68580" marT="9525" marB="0"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8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</a:rPr>
              <a:t>Example of a Table 1 Entry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685800"/>
          <a:ext cx="8458200" cy="594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8975"/>
                <a:gridCol w="4133289"/>
                <a:gridCol w="1319169"/>
                <a:gridCol w="1396767"/>
              </a:tblGrid>
              <a:tr h="127816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</a:rPr>
                        <a:t>Equipment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</a:rPr>
                        <a:t> / Task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Engineering and Work Practice Control Methods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Required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Respiratory Protection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</a:rPr>
                        <a:t> and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Minimum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</a:rPr>
                        <a:t>APF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6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bg1"/>
                          </a:solidFill>
                          <a:effectLst/>
                        </a:rPr>
                        <a:t>≤ 4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hr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</a:rPr>
                        <a:t>/shift</a:t>
                      </a:r>
                      <a:endParaRPr lang="en-US" sz="2000" baseline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&gt; 4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effectLst/>
                        </a:rPr>
                        <a:t>hr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/shift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</a:tr>
              <a:tr h="39887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</a:rPr>
                        <a:t>Handheld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</a:rPr>
                        <a:t> power saws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</a:rPr>
                        <a:t>(any blade diameter)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Use saw equipped with integrated water delivery </a:t>
                      </a:r>
                      <a:r>
                        <a:rPr lang="en-US" sz="2000" dirty="0" smtClean="0">
                          <a:effectLst/>
                          <a:latin typeface="+mj-lt"/>
                        </a:rPr>
                        <a:t>system</a:t>
                      </a:r>
                      <a:r>
                        <a:rPr lang="en-US" sz="2000" baseline="0" dirty="0" smtClean="0">
                          <a:effectLst/>
                          <a:latin typeface="+mj-lt"/>
                        </a:rPr>
                        <a:t> that continuously feeds water to the blade.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aseline="0" dirty="0" smtClean="0">
                        <a:effectLst/>
                        <a:latin typeface="+mj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+mj-lt"/>
                          <a:ea typeface="Times New Roman"/>
                        </a:rPr>
                        <a:t>Operate and maintain tool in accordance with manufacturers’ instruction to minimize dust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000" baseline="0" dirty="0" smtClean="0">
                        <a:effectLst/>
                        <a:latin typeface="+mj-lt"/>
                        <a:ea typeface="Times New Roman"/>
                      </a:endParaRP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baseline="0" dirty="0" smtClean="0">
                          <a:effectLst/>
                          <a:latin typeface="+mj-lt"/>
                          <a:ea typeface="Times New Roman"/>
                        </a:rPr>
                        <a:t>When used outdoors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000" baseline="0" dirty="0" smtClean="0">
                          <a:effectLst/>
                          <a:latin typeface="+mj-lt"/>
                          <a:ea typeface="Times New Roman"/>
                        </a:rPr>
                        <a:t>When used indoors or in an enclosed area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68580" marR="68580" marT="9525" marB="0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None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</a:rPr>
                        <a:t>APF 10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9525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APF</a:t>
                      </a:r>
                      <a:r>
                        <a:rPr lang="en-US" sz="2000" baseline="0" dirty="0" smtClean="0">
                          <a:effectLst/>
                          <a:latin typeface="+mn-lt"/>
                        </a:rPr>
                        <a:t> 10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+mn-lt"/>
                        </a:rPr>
                        <a:t>APF 10</a:t>
                      </a:r>
                      <a:endParaRPr lang="en-US" sz="2000" dirty="0">
                        <a:effectLst/>
                        <a:latin typeface="+mn-lt"/>
                      </a:endParaRPr>
                    </a:p>
                  </a:txBody>
                  <a:tcPr marL="68580" marR="68580" marT="9525" marB="0" anchor="ctr"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3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solidFill>
                  <a:srgbClr val="0070C0"/>
                </a:solidFill>
              </a:rPr>
              <a:t>Guidance and Outreach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381000" y="1381125"/>
            <a:ext cx="4267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800" dirty="0" smtClean="0"/>
              <a:t>Silica Rulemaking Webpage: </a:t>
            </a:r>
            <a:r>
              <a:rPr lang="en-US" altLang="en-US" sz="2800" dirty="0" smtClean="0">
                <a:solidFill>
                  <a:srgbClr val="0070C0"/>
                </a:solidFill>
                <a:hlinkClick r:id="rId3"/>
              </a:rPr>
              <a:t>www.osha.gov/silica</a:t>
            </a:r>
            <a:endParaRPr lang="en-US" altLang="en-US" sz="2800" dirty="0" smtClean="0">
              <a:solidFill>
                <a:srgbClr val="0070C0"/>
              </a:solidFill>
            </a:endParaRPr>
          </a:p>
          <a:p>
            <a:pPr marL="682625" lvl="1" indent="-341313">
              <a:buFont typeface="Courier New" pitchFamily="49" charset="0"/>
              <a:buChar char="o"/>
            </a:pPr>
            <a:r>
              <a:rPr lang="en-US" altLang="en-US" sz="2400" dirty="0" smtClean="0"/>
              <a:t>Fact sheets</a:t>
            </a:r>
          </a:p>
          <a:p>
            <a:pPr marL="682625" lvl="1" indent="-341313">
              <a:buFont typeface="Courier New" pitchFamily="49" charset="0"/>
              <a:buChar char="o"/>
            </a:pPr>
            <a:r>
              <a:rPr lang="en-US" altLang="en-US" sz="2400" dirty="0" smtClean="0"/>
              <a:t>FAQs</a:t>
            </a:r>
          </a:p>
          <a:p>
            <a:pPr marL="682625" lvl="1" indent="-341313">
              <a:buFont typeface="Courier New" pitchFamily="49" charset="0"/>
              <a:buChar char="o"/>
            </a:pPr>
            <a:r>
              <a:rPr lang="en-US" altLang="en-US" sz="2400" dirty="0" smtClean="0"/>
              <a:t>Video</a:t>
            </a:r>
          </a:p>
          <a:p>
            <a:r>
              <a:rPr lang="en-US" altLang="en-US" sz="2800" dirty="0" smtClean="0"/>
              <a:t>Small Entity Compliance Guide</a:t>
            </a:r>
          </a:p>
          <a:p>
            <a:r>
              <a:rPr lang="en-US" altLang="en-US" sz="2800" dirty="0" smtClean="0"/>
              <a:t>Appendix B – Medical Surveillance Guidelines</a:t>
            </a:r>
          </a:p>
        </p:txBody>
      </p:sp>
      <p:pic>
        <p:nvPicPr>
          <p:cNvPr id="39940" name="Picture 3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5" t="15364" r="29532" b="5298"/>
          <a:stretch>
            <a:fillRect/>
          </a:stretch>
        </p:blipFill>
        <p:spPr bwMode="auto">
          <a:xfrm>
            <a:off x="4724400" y="1371600"/>
            <a:ext cx="4160838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4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006600"/>
                </a:solidFill>
              </a:rPr>
              <a:t>Construction </a:t>
            </a:r>
            <a:r>
              <a:rPr lang="en-US" sz="3600" dirty="0" smtClean="0">
                <a:solidFill>
                  <a:srgbClr val="006600"/>
                </a:solidFill>
              </a:rPr>
              <a:t>Guidance</a:t>
            </a:r>
            <a:endParaRPr lang="en-US" sz="3600" dirty="0">
              <a:solidFill>
                <a:srgbClr val="006600"/>
              </a:solidFill>
            </a:endParaRPr>
          </a:p>
        </p:txBody>
      </p:sp>
      <p:pic>
        <p:nvPicPr>
          <p:cNvPr id="6" name="Content Placeholder 7" descr="https://www.osha.gov/Publications/OSHA3849.pdf - Windows Internet Explorer provided by OASAM-OCI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r="3400"/>
          <a:stretch/>
        </p:blipFill>
        <p:spPr bwMode="auto">
          <a:xfrm>
            <a:off x="397510" y="3945523"/>
            <a:ext cx="3488690" cy="23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4501" y="3403600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DOC FS—3926 11/2017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54501" y="5616575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OSHA 3902-07R 2017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38413" y="6367046"/>
            <a:ext cx="2281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DOC FS-3849 04/2016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0" y="1023353"/>
            <a:ext cx="3414180" cy="240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050925"/>
            <a:ext cx="429577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58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4602480" cy="9144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600" dirty="0" smtClean="0">
                <a:solidFill>
                  <a:srgbClr val="0C5B43"/>
                </a:solidFill>
              </a:rPr>
              <a:t>Agenda</a:t>
            </a:r>
            <a:endParaRPr lang="en-US" sz="3600" dirty="0">
              <a:solidFill>
                <a:srgbClr val="0C5B4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638800"/>
          </a:xfrm>
        </p:spPr>
        <p:txBody>
          <a:bodyPr/>
          <a:lstStyle/>
          <a:p>
            <a:r>
              <a:rPr lang="en-US" sz="2400" dirty="0">
                <a:cs typeface="Arial" panose="020B0604020202020204" pitchFamily="34" charset="0"/>
              </a:rPr>
              <a:t>Statistics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Enforcement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>
                <a:cs typeface="Arial" panose="020B0604020202020204" pitchFamily="34" charset="0"/>
              </a:rPr>
              <a:t>Regulatory Update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400" dirty="0" smtClean="0">
                <a:cs typeface="Arial" panose="020B0604020202020204" pitchFamily="34" charset="0"/>
              </a:rPr>
              <a:t>Safe &amp; Sound Campaign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Fall Stand Down Campaign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77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77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49269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3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41438"/>
          </a:xfrm>
        </p:spPr>
        <p:txBody>
          <a:bodyPr/>
          <a:lstStyle/>
          <a:p>
            <a:r>
              <a:rPr lang="en-US" sz="3600" dirty="0" smtClean="0">
                <a:solidFill>
                  <a:srgbClr val="006600"/>
                </a:solidFill>
              </a:rPr>
              <a:t>Mono rail Hoist Enforcement Policy</a:t>
            </a:r>
            <a:endParaRPr lang="en-US" sz="3600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sz="2000" dirty="0"/>
              <a:t>The purpose of this memorandum is to announce a temporary enforcement policy pending the resolution of that rulemaking process. </a:t>
            </a: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OSHA Memorandum Effective June 30, 2017.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For Construction Application monorail hoist is covered by 29 CFR 1926. 554 and other applicable provisions such as Subpart 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For  General Industry Applications monorail hoists are  covered by Section 5 (a)(1) the general duty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095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563562"/>
          </a:xfrm>
        </p:spPr>
        <p:txBody>
          <a:bodyPr/>
          <a:lstStyle/>
          <a:p>
            <a:r>
              <a:rPr lang="en-US" sz="3600" b="0" dirty="0">
                <a:solidFill>
                  <a:srgbClr val="006600"/>
                </a:solidFill>
              </a:rPr>
              <a:t/>
            </a:r>
            <a:br>
              <a:rPr lang="en-US" sz="3600" b="0" dirty="0">
                <a:solidFill>
                  <a:srgbClr val="006600"/>
                </a:solidFill>
              </a:rPr>
            </a:br>
            <a:r>
              <a:rPr lang="en-US" sz="3600" dirty="0">
                <a:solidFill>
                  <a:srgbClr val="006600"/>
                </a:solidFill>
              </a:rPr>
              <a:t>Examples of Monorail Hoists 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990600"/>
            <a:ext cx="3276599" cy="25146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2400"/>
            <a:ext cx="3227070" cy="2362200"/>
          </a:xfrm>
          <a:prstGeom prst="rect">
            <a:avLst/>
          </a:prstGeom>
        </p:spPr>
      </p:pic>
      <p:pic>
        <p:nvPicPr>
          <p:cNvPr id="1026" name="Picture 2" descr="roberts va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524000"/>
            <a:ext cx="30384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seymour-bryant-m\AppData\Local\Microsoft\Windows\Temporary Internet Files\Content.Word\MAD Easy loader side rail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45" y="914400"/>
            <a:ext cx="224028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Q:\direct\construc\OCS\Seymour\Monorail truck photos\A frame truck-crane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61460"/>
            <a:ext cx="3053715" cy="22631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28600" y="3207603"/>
            <a:ext cx="342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/>
              <a:t>Mast Climber with Non-Swinging Mounted Monorail Hoist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1400" y="3131403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/>
              <a:t>Work Vehicle Mounted Monorail Hoist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" y="60446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b="1" dirty="0"/>
              <a:t>Vault Handler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3048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b="1" dirty="0"/>
              <a:t>Burial Vault Delivery Rig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57600" y="60446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b="1" dirty="0"/>
              <a:t>Septic Tank Delivery Rig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36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en-US" dirty="0" smtClean="0"/>
              <a:t>Subpart D - Walking Working Surfaces and Fall Protection Standards - 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Allows choice of non conventional fall protection</a:t>
            </a:r>
          </a:p>
          <a:p>
            <a:r>
              <a:rPr lang="en-US" dirty="0" smtClean="0"/>
              <a:t>Updates scaffold requirements</a:t>
            </a:r>
          </a:p>
          <a:p>
            <a:r>
              <a:rPr lang="en-US" dirty="0" smtClean="0"/>
              <a:t>Adds training requirements</a:t>
            </a:r>
          </a:p>
          <a:p>
            <a:r>
              <a:rPr lang="en-US" dirty="0" smtClean="0"/>
              <a:t>Became effective 1/17/2017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6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 Involvement 1904.35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 12/01/2016</a:t>
            </a:r>
          </a:p>
          <a:p>
            <a:r>
              <a:rPr lang="en-US" dirty="0" smtClean="0"/>
              <a:t>The employer must have a reasonable procedure in place for employees to report injuries and illnesses without retaliation.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63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Reporting of Injury and Illnesses -1904.41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 date 1/1/2017, submittal of 2016 data extended to 12/15/2017, 2017 data 7/1/2018.</a:t>
            </a:r>
          </a:p>
          <a:p>
            <a:r>
              <a:rPr lang="en-US" dirty="0" smtClean="0"/>
              <a:t>Companies over 250 employees must submit data 300, 300A, and 301reports</a:t>
            </a:r>
          </a:p>
          <a:p>
            <a:r>
              <a:rPr lang="en-US" dirty="0" smtClean="0"/>
              <a:t>Companies over 20 but less 250 but only specific industries. (appendix A) 300A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74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Beryllium 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 5/20/2017</a:t>
            </a:r>
          </a:p>
          <a:p>
            <a:r>
              <a:rPr lang="en-US" dirty="0" smtClean="0"/>
              <a:t>PEL was lowered from 2ug/m3 to .2ug/m3</a:t>
            </a:r>
          </a:p>
          <a:p>
            <a:r>
              <a:rPr lang="en-US" dirty="0" smtClean="0"/>
              <a:t>Ancillary requirements</a:t>
            </a:r>
          </a:p>
          <a:p>
            <a:r>
              <a:rPr lang="en-US" dirty="0" smtClean="0"/>
              <a:t>Enforcement has been delayed until 5/11/2018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7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94193" y="1457326"/>
            <a:ext cx="8369618" cy="39388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Font typeface="Arial" pitchFamily="34" charset="0"/>
              <a:buNone/>
              <a:defRPr lang="en-US" sz="2400" b="0" kern="1200" cap="none" spc="-30" baseline="0">
                <a:ln>
                  <a:noFill/>
                </a:ln>
                <a:solidFill>
                  <a:srgbClr val="416895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274320" indent="-27432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2200" b="0" kern="1200" cap="none" spc="-3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defRPr>
            </a:lvl2pPr>
            <a:lvl3pPr marL="548640" indent="-274320" algn="l" defTabSz="914400" rtl="0" eaLnBrk="1" latinLnBrk="0" hangingPunct="1"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2000" b="0" kern="1200" cap="none" spc="-3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defRPr>
            </a:lvl3pPr>
            <a:lvl4pPr marL="822960" indent="-274320" algn="l" defTabSz="914400" rtl="0" eaLnBrk="1" latinLnBrk="0" hangingPunct="1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b="0" kern="1200" cap="none" spc="-2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defRPr>
            </a:lvl4pPr>
            <a:lvl5pPr marL="1097280" indent="-274320" algn="l" defTabSz="914400" rtl="0" eaLnBrk="1" latinLnBrk="0" hangingPunct="1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b="0" kern="1200" cap="none" spc="-2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  <a:ea typeface="Arial" charset="0"/>
                <a:cs typeface="Arial" charset="0"/>
              </a:defRPr>
            </a:lvl5pPr>
            <a:lvl6pPr marL="1371600" indent="-274320" algn="l" defTabSz="914400" rtl="0" eaLnBrk="1" latinLnBrk="0" hangingPunct="1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kern="1200" spc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822960" indent="-27432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544638" indent="-182563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17675" indent="-182563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tabLst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spcBef>
                <a:spcPts val="450"/>
              </a:spcBef>
              <a:buClr>
                <a:srgbClr val="527CA6"/>
              </a:buClr>
              <a:defRPr/>
            </a:pPr>
            <a:r>
              <a:rPr lang="en-US" b="1" spc="-23" dirty="0">
                <a:solidFill>
                  <a:schemeClr val="tx2"/>
                </a:solidFill>
              </a:rPr>
              <a:t>National Event to be held </a:t>
            </a:r>
            <a:r>
              <a:rPr lang="en-US" b="1" u="sng" spc="-23" dirty="0">
                <a:solidFill>
                  <a:schemeClr val="tx2"/>
                </a:solidFill>
              </a:rPr>
              <a:t>August 13-19, 2018</a:t>
            </a:r>
            <a:endParaRPr lang="en-US" u="sng" spc="-23" dirty="0">
              <a:solidFill>
                <a:schemeClr val="tx2"/>
              </a:solidFill>
            </a:endParaRPr>
          </a:p>
          <a:p>
            <a:pPr marL="257162" indent="-257162">
              <a:buClrTx/>
              <a:buFont typeface="Arial" panose="020B060402020209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Goal:  Raise awareness and understanding of the value of safety and health programs among workplaces, as well as encourage their voluntary adoption and implementation.</a:t>
            </a:r>
          </a:p>
          <a:p>
            <a:pPr marL="257162" indent="-257162">
              <a:buClrTx/>
              <a:buFont typeface="Arial" panose="020B060402020209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Participants commit to taking proactive safety and health program actions for the core elements of management leadership, worker participation, and finding and fixing hazards</a:t>
            </a:r>
          </a:p>
          <a:p>
            <a:pPr marL="257162" indent="-257162">
              <a:buClrTx/>
              <a:buFont typeface="Arial" panose="020B060402020209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Pre-registration and new resources for Safe + Sound Week 2018 </a:t>
            </a:r>
            <a:r>
              <a:rPr lang="en-US" dirty="0" smtClean="0">
                <a:solidFill>
                  <a:schemeClr val="tx2"/>
                </a:solidFill>
              </a:rPr>
              <a:t>estimated to </a:t>
            </a:r>
            <a:r>
              <a:rPr lang="en-US" dirty="0">
                <a:solidFill>
                  <a:schemeClr val="tx2"/>
                </a:solidFill>
              </a:rPr>
              <a:t>go live in April</a:t>
            </a:r>
          </a:p>
          <a:p>
            <a:pPr marL="257162" indent="-257162">
              <a:buClrTx/>
              <a:buFont typeface="Arial" panose="020B060402020209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0" lvl="1" indent="0" defTabSz="685766">
              <a:buClr>
                <a:srgbClr val="797E83"/>
              </a:buClr>
              <a:buNone/>
              <a:defRPr/>
            </a:pPr>
            <a:endParaRPr lang="en-US" sz="1500" spc="-23" dirty="0">
              <a:solidFill>
                <a:srgbClr val="416895"/>
              </a:solidFill>
            </a:endParaRPr>
          </a:p>
          <a:p>
            <a:pPr defTabSz="685766">
              <a:spcBef>
                <a:spcPts val="0"/>
              </a:spcBef>
              <a:buClr>
                <a:srgbClr val="527CA6"/>
              </a:buClr>
              <a:defRPr/>
            </a:pPr>
            <a:endParaRPr lang="en-US" sz="1500" spc="-23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D5DFE34-7618-4F9D-98A5-92FB31444050}"/>
              </a:ext>
            </a:extLst>
          </p:cNvPr>
          <p:cNvSpPr txBox="1">
            <a:spLocks/>
          </p:cNvSpPr>
          <p:nvPr/>
        </p:nvSpPr>
        <p:spPr>
          <a:xfrm>
            <a:off x="1314577" y="242995"/>
            <a:ext cx="6776905" cy="10172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Safe + Sound Week 2018 </a:t>
            </a:r>
            <a:endParaRPr lang="en-US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96CDA0-FAE8-415A-82CD-8332F7F9A2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3" y="242995"/>
            <a:ext cx="963232" cy="9612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0002" y="620423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www.osha.gov/safeandsoundweek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668661" y="6295479"/>
            <a:ext cx="1279663" cy="365125"/>
          </a:xfrm>
          <a:prstGeom prst="rect">
            <a:avLst/>
          </a:prstGeom>
        </p:spPr>
        <p:txBody>
          <a:bodyPr/>
          <a:lstStyle/>
          <a:p>
            <a:fld id="{E1D0097B-BFA6-4DCE-A6E4-C011C60219B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040" y="381000"/>
            <a:ext cx="8229600" cy="1066800"/>
          </a:xfrm>
        </p:spPr>
        <p:txBody>
          <a:bodyPr/>
          <a:lstStyle/>
          <a:p>
            <a:r>
              <a:rPr lang="en-US" altLang="en-US" sz="3600" dirty="0" smtClean="0">
                <a:solidFill>
                  <a:srgbClr val="006600"/>
                </a:solidFill>
              </a:rPr>
              <a:t>2018 National</a:t>
            </a:r>
            <a:r>
              <a:rPr lang="en-US" sz="3600" dirty="0" smtClean="0">
                <a:solidFill>
                  <a:srgbClr val="0C5B43"/>
                </a:solidFill>
              </a:rPr>
              <a:t> </a:t>
            </a:r>
            <a:r>
              <a:rPr lang="en-US" sz="3600" dirty="0">
                <a:solidFill>
                  <a:srgbClr val="0C5B43"/>
                </a:solidFill>
              </a:rPr>
              <a:t>Fall Safety</a:t>
            </a:r>
            <a:r>
              <a:rPr lang="en-US" altLang="en-US" sz="3600" dirty="0" smtClean="0">
                <a:solidFill>
                  <a:srgbClr val="006600"/>
                </a:solidFill>
              </a:rPr>
              <a:t> Stand-Downs to be held May 7-11, 2018</a:t>
            </a:r>
            <a:br>
              <a:rPr lang="en-US" altLang="en-US" sz="3600" dirty="0" smtClean="0">
                <a:solidFill>
                  <a:srgbClr val="006600"/>
                </a:solidFill>
              </a:rPr>
            </a:br>
            <a:endParaRPr lang="en-US" sz="3600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cmurray\Desktop\34275861111_3972d93428_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t="11731" r="-92" b="-21563"/>
          <a:stretch/>
        </p:blipFill>
        <p:spPr bwMode="auto">
          <a:xfrm>
            <a:off x="434340" y="1600201"/>
            <a:ext cx="833628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298271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006600"/>
                </a:solidFill>
                <a:latin typeface="+mj-lt"/>
              </a:rPr>
              <a:t>2018 </a:t>
            </a:r>
            <a:r>
              <a:rPr lang="en-US" altLang="en-US" sz="3600" b="1" dirty="0">
                <a:solidFill>
                  <a:srgbClr val="006600"/>
                </a:solidFill>
                <a:latin typeface="+mj-lt"/>
              </a:rPr>
              <a:t>National Safety </a:t>
            </a:r>
            <a:r>
              <a:rPr lang="en-US" altLang="en-US" sz="3600" b="1" dirty="0" smtClean="0">
                <a:solidFill>
                  <a:srgbClr val="006600"/>
                </a:solidFill>
                <a:latin typeface="+mj-lt"/>
              </a:rPr>
              <a:t>Stand-Down</a:t>
            </a:r>
          </a:p>
          <a:p>
            <a:endParaRPr lang="en-US" sz="36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524000"/>
            <a:ext cx="8763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Geneva" charset="-128"/>
                <a:cs typeface="Geneva" charset="-128"/>
              </a:rPr>
              <a:t>To recognize the often fatal hazard of falls, tens of thousands of employers and more than a million workers across the country joined OSHA in </a:t>
            </a:r>
            <a:r>
              <a:rPr lang="en-US" sz="1800" dirty="0" smtClean="0">
                <a:latin typeface="+mn-lt"/>
                <a:ea typeface="Geneva" charset="-128"/>
                <a:cs typeface="Geneva" charset="-128"/>
              </a:rPr>
              <a:t>2017 </a:t>
            </a:r>
            <a:r>
              <a:rPr lang="en-US" sz="1800" dirty="0">
                <a:latin typeface="+mn-lt"/>
                <a:ea typeface="Geneva" charset="-128"/>
                <a:cs typeface="Geneva" charset="-128"/>
              </a:rPr>
              <a:t>for </a:t>
            </a:r>
            <a:r>
              <a:rPr lang="en-US" sz="1800" dirty="0" smtClean="0">
                <a:latin typeface="+mn-lt"/>
                <a:ea typeface="Geneva" charset="-128"/>
                <a:cs typeface="Geneva" charset="-128"/>
              </a:rPr>
              <a:t>week long </a:t>
            </a:r>
            <a:r>
              <a:rPr lang="en-US" sz="1800" dirty="0">
                <a:latin typeface="+mn-lt"/>
                <a:ea typeface="Geneva" charset="-128"/>
                <a:cs typeface="Geneva" charset="-128"/>
              </a:rPr>
              <a:t>Fall Safety Stand-Down, the largest occupational safety event ever held.</a:t>
            </a:r>
          </a:p>
          <a:p>
            <a:r>
              <a:rPr lang="en-US" sz="1800" dirty="0">
                <a:latin typeface="+mn-lt"/>
                <a:ea typeface="Geneva" charset="-128"/>
                <a:cs typeface="Geneva" charset="-128"/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Geneva" charset="-128"/>
                <a:cs typeface="Geneva" charset="-128"/>
              </a:rPr>
              <a:t>The Safety Stand-Down is part of OSHA’s ongoing fall prevention campaign to raise awareness of fall hazards in construction</a:t>
            </a:r>
            <a:r>
              <a:rPr lang="en-US" sz="1800" dirty="0" smtClean="0">
                <a:latin typeface="+mn-lt"/>
                <a:ea typeface="Geneva" charset="-128"/>
                <a:cs typeface="Geneva" charset="-128"/>
              </a:rPr>
              <a:t>.</a:t>
            </a:r>
          </a:p>
          <a:p>
            <a:r>
              <a:rPr lang="en-US" sz="1800" dirty="0">
                <a:latin typeface="+mn-lt"/>
                <a:ea typeface="Geneva" charset="-128"/>
                <a:cs typeface="Geneva" charset="-128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More than </a:t>
            </a:r>
            <a:r>
              <a:rPr lang="en-US" sz="1800" b="1" dirty="0" smtClean="0">
                <a:latin typeface="+mn-lt"/>
                <a:ea typeface="ＭＳ Ｐゴシック" charset="-128"/>
                <a:cs typeface="ＭＳ Ｐゴシック" charset="-128"/>
              </a:rPr>
              <a:t>2 million workers reached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= </a:t>
            </a: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1,041,307 from certificates</a:t>
            </a:r>
            <a:r>
              <a:rPr lang="en-US" sz="1800" b="1" dirty="0" smtClean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(plus 1.5 million from the Air Force)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Number of </a:t>
            </a: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unique entries/stand-downs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= </a:t>
            </a: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4</a:t>
            </a:r>
            <a:r>
              <a:rPr lang="en-US" sz="1800" b="1" dirty="0" smtClean="0">
                <a:latin typeface="+mn-lt"/>
                <a:ea typeface="ＭＳ Ｐゴシック" charset="-128"/>
                <a:cs typeface="ＭＳ Ｐゴシック" charset="-128"/>
              </a:rPr>
              <a:t>,669</a:t>
            </a:r>
            <a:endParaRPr lang="en-US" sz="180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Number </a:t>
            </a:r>
            <a:r>
              <a:rPr lang="en-US" sz="1800" dirty="0">
                <a:latin typeface="+mn-lt"/>
                <a:ea typeface="ＭＳ Ｐゴシック" charset="-128"/>
                <a:cs typeface="ＭＳ Ｐゴシック" charset="-128"/>
              </a:rPr>
              <a:t>of companies that held stand-down events on more than one day = </a:t>
            </a:r>
            <a:r>
              <a:rPr lang="en-US" sz="1800" dirty="0" smtClean="0">
                <a:latin typeface="+mn-lt"/>
                <a:ea typeface="ＭＳ Ｐゴシック" charset="-128"/>
                <a:cs typeface="ＭＳ Ｐゴシック" charset="-128"/>
              </a:rPr>
              <a:t>2839</a:t>
            </a:r>
            <a:endParaRPr lang="en-US" sz="1800" dirty="0">
              <a:latin typeface="+mn-lt"/>
              <a:ea typeface="ＭＳ Ｐゴシック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8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6600"/>
                </a:solidFill>
              </a:rPr>
              <a:t>Resources</a:t>
            </a:r>
            <a:endParaRPr lang="en-US" sz="3600" dirty="0">
              <a:solidFill>
                <a:srgbClr val="0066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143000"/>
            <a:ext cx="6172200" cy="5181600"/>
          </a:xfrm>
        </p:spPr>
        <p:txBody>
          <a:bodyPr/>
          <a:lstStyle/>
          <a:p>
            <a:r>
              <a:rPr lang="en-US" sz="2800" dirty="0" smtClean="0"/>
              <a:t>OSHA Construction page</a:t>
            </a:r>
            <a:r>
              <a:rPr lang="en-US" sz="2800" dirty="0"/>
              <a:t>: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www.osha.gov/doc/index.html</a:t>
            </a:r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National Safety Stand-Down </a:t>
            </a:r>
            <a:r>
              <a:rPr lang="en-US" sz="2800" dirty="0"/>
              <a:t>page</a:t>
            </a:r>
            <a:r>
              <a:rPr lang="en-US" sz="2800" dirty="0" smtClean="0"/>
              <a:t>:  </a:t>
            </a:r>
            <a:r>
              <a:rPr lang="en-US" sz="2400" dirty="0" smtClean="0">
                <a:hlinkClick r:id="rId4"/>
              </a:rPr>
              <a:t>http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www.osha.gov/StopFallsStandDown/index.html</a:t>
            </a:r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OSHA </a:t>
            </a:r>
            <a:r>
              <a:rPr lang="en-US" sz="2800" dirty="0"/>
              <a:t>Rulemaking page: </a:t>
            </a:r>
            <a:r>
              <a:rPr lang="en-US" sz="2400" dirty="0">
                <a:hlinkClick r:id="rId5"/>
              </a:rPr>
              <a:t>https://</a:t>
            </a:r>
            <a:r>
              <a:rPr lang="en-US" sz="2400" dirty="0" smtClean="0">
                <a:hlinkClick r:id="rId5"/>
              </a:rPr>
              <a:t>www.osha.gov/OSHA_FlowChart.pdf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Screen Clippi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800"/>
            <a:ext cx="2362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74828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C5B43"/>
                </a:solidFill>
              </a:rPr>
              <a:t>The Construction Industry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181600"/>
          </a:xfrm>
        </p:spPr>
        <p:txBody>
          <a:bodyPr/>
          <a:lstStyle/>
          <a:p>
            <a:pPr eaLnBrk="1" hangingPunct="1"/>
            <a:r>
              <a:rPr lang="en-US" altLang="en-US" sz="2800" b="1" u="sng" dirty="0"/>
              <a:t>90%</a:t>
            </a:r>
            <a:r>
              <a:rPr lang="en-US" altLang="en-US" sz="2800" dirty="0"/>
              <a:t> of Construction Employers have </a:t>
            </a:r>
            <a:r>
              <a:rPr lang="en-US" altLang="en-US" sz="2800" b="1" u="sng" dirty="0"/>
              <a:t>20 or less </a:t>
            </a:r>
            <a:r>
              <a:rPr lang="en-US" altLang="en-US" sz="2800" dirty="0" smtClean="0"/>
              <a:t>employees.</a:t>
            </a:r>
            <a:r>
              <a:rPr lang="en-US" altLang="en-US" sz="2800" u="sng" dirty="0" smtClean="0"/>
              <a:t> </a:t>
            </a:r>
            <a:endParaRPr lang="en-US" altLang="en-US" sz="2800" u="sng" dirty="0"/>
          </a:p>
          <a:p>
            <a:pPr eaLnBrk="1" hangingPunct="1"/>
            <a:r>
              <a:rPr lang="en-US" altLang="en-US" sz="2800" dirty="0"/>
              <a:t>The industry typically has </a:t>
            </a:r>
            <a:r>
              <a:rPr lang="en-US" altLang="en-US" sz="2800" b="1" u="sng" dirty="0"/>
              <a:t>very high </a:t>
            </a:r>
            <a:r>
              <a:rPr lang="en-US" altLang="en-US" sz="2800" b="1" u="sng" dirty="0" smtClean="0"/>
              <a:t>turnover</a:t>
            </a:r>
            <a:r>
              <a:rPr lang="en-US" altLang="en-US" sz="2800" dirty="0" smtClean="0"/>
              <a:t> rates.</a:t>
            </a:r>
            <a:endParaRPr lang="en-US" altLang="en-US" sz="2800" dirty="0"/>
          </a:p>
          <a:p>
            <a:pPr eaLnBrk="1" hangingPunct="1"/>
            <a:r>
              <a:rPr lang="en-US" altLang="en-US" sz="2800" dirty="0"/>
              <a:t>Most are </a:t>
            </a:r>
            <a:r>
              <a:rPr lang="en-US" altLang="en-US" sz="2800" b="1" u="sng" dirty="0"/>
              <a:t>multi-employer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worksites.</a:t>
            </a:r>
            <a:endParaRPr lang="en-US" altLang="en-US" sz="2800" dirty="0"/>
          </a:p>
          <a:p>
            <a:pPr eaLnBrk="1" hangingPunct="1"/>
            <a:r>
              <a:rPr lang="en-US" altLang="en-US" sz="2800" b="1" u="sng" dirty="0" smtClean="0"/>
              <a:t>Over ha</a:t>
            </a:r>
            <a:r>
              <a:rPr lang="en-US" altLang="en-US" sz="2800" b="1" u="sng" dirty="0"/>
              <a:t>lf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of OSHA compliance inspections are construction (three year average, </a:t>
            </a:r>
            <a:r>
              <a:rPr lang="en-US" altLang="en-US" sz="2800" dirty="0" smtClean="0"/>
              <a:t>FY15-17).</a:t>
            </a:r>
            <a:endParaRPr lang="en-US" alt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0548"/>
            <a:ext cx="2895600" cy="19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91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>
                <a:solidFill>
                  <a:srgbClr val="006600"/>
                </a:solidFill>
              </a:rPr>
              <a:t>Questions?</a:t>
            </a:r>
            <a:endParaRPr lang="en-US" b="0" dirty="0" smtClean="0">
              <a:ea typeface="ＭＳ Ｐゴシック" pitchFamily="34" charset="-128"/>
            </a:endParaRPr>
          </a:p>
        </p:txBody>
      </p:sp>
      <p:pic>
        <p:nvPicPr>
          <p:cNvPr id="41987" name="Picture 3" descr="ques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3733800" cy="451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1" y="76200"/>
            <a:ext cx="8464558" cy="853232"/>
          </a:xfrm>
        </p:spPr>
        <p:txBody>
          <a:bodyPr/>
          <a:lstStyle/>
          <a:p>
            <a:r>
              <a:rPr lang="en-US" sz="3000" dirty="0" smtClean="0">
                <a:solidFill>
                  <a:srgbClr val="006600"/>
                </a:solidFill>
              </a:rPr>
              <a:t>Fatal </a:t>
            </a:r>
            <a:r>
              <a:rPr lang="en-US" sz="3000" dirty="0">
                <a:solidFill>
                  <a:srgbClr val="006600"/>
                </a:solidFill>
              </a:rPr>
              <a:t>falls to lower level by height of fall, </a:t>
            </a:r>
            <a:r>
              <a:rPr lang="en-US" sz="3000" dirty="0" smtClean="0">
                <a:solidFill>
                  <a:srgbClr val="006600"/>
                </a:solidFill>
              </a:rPr>
              <a:t>2016</a:t>
            </a:r>
            <a:endParaRPr lang="en-US" sz="3000" dirty="0">
              <a:solidFill>
                <a:srgbClr val="006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52475"/>
            <a:ext cx="806531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045030" y="718452"/>
            <a:ext cx="2819400" cy="42005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5400"/>
            <a:ext cx="901538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490056" y="482600"/>
            <a:ext cx="6144029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360695"/>
              </p:ext>
            </p:extLst>
          </p:nvPr>
        </p:nvGraphicFramePr>
        <p:xfrm>
          <a:off x="457200" y="381000"/>
          <a:ext cx="8001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4301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1"/>
            <a:ext cx="8229600" cy="1079500"/>
          </a:xfrm>
        </p:spPr>
        <p:txBody>
          <a:bodyPr/>
          <a:lstStyle/>
          <a:p>
            <a:r>
              <a:rPr lang="en-US" sz="3600" dirty="0">
                <a:solidFill>
                  <a:srgbClr val="0C5B43"/>
                </a:solidFill>
              </a:rPr>
              <a:t>Trenching Injuries &amp; Deaths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091377"/>
              </p:ext>
            </p:extLst>
          </p:nvPr>
        </p:nvGraphicFramePr>
        <p:xfrm>
          <a:off x="304800" y="1524000"/>
          <a:ext cx="8534398" cy="35836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6118"/>
                <a:gridCol w="1612002"/>
                <a:gridCol w="621772"/>
                <a:gridCol w="621772"/>
                <a:gridCol w="621772"/>
                <a:gridCol w="621772"/>
                <a:gridCol w="621772"/>
                <a:gridCol w="497418"/>
              </a:tblGrid>
              <a:tr h="86139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Characteristic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All events</a:t>
                      </a:r>
                      <a:r>
                        <a:rPr lang="en-US" sz="1600" b="1" u="none" strike="noStrike" baseline="30000">
                          <a:effectLst/>
                        </a:rPr>
                        <a:t>(1)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Ex. / trench cave-in (code 651XXX)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1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2011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2012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2013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2014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2015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2016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59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Location: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59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Private residence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597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82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Industrial place and premises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1061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–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59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Street and highway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1684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–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2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20701" y="177800"/>
            <a:ext cx="8229600" cy="533400"/>
          </a:xfrm>
        </p:spPr>
        <p:txBody>
          <a:bodyPr/>
          <a:lstStyle/>
          <a:p>
            <a:pPr>
              <a:defRPr/>
            </a:pPr>
            <a:r>
              <a:rPr lang="en-US" altLang="en-US" sz="3600" dirty="0">
                <a:solidFill>
                  <a:srgbClr val="0C5B43"/>
                </a:solidFill>
                <a:ea typeface="ＭＳ Ｐゴシック" pitchFamily="34" charset="-128"/>
              </a:rPr>
              <a:t>Construction Industry Fatalities</a:t>
            </a:r>
          </a:p>
        </p:txBody>
      </p:sp>
      <p:sp>
        <p:nvSpPr>
          <p:cNvPr id="3075" name="Control 1"/>
          <p:cNvSpPr>
            <a:spLocks noChangeArrowheads="1" noChangeShapeType="1"/>
          </p:cNvSpPr>
          <p:nvPr/>
        </p:nvSpPr>
        <p:spPr bwMode="auto">
          <a:xfrm>
            <a:off x="5178428" y="5845177"/>
            <a:ext cx="760413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790661"/>
              </p:ext>
            </p:extLst>
          </p:nvPr>
        </p:nvGraphicFramePr>
        <p:xfrm>
          <a:off x="673101" y="955858"/>
          <a:ext cx="7756519" cy="4800419"/>
        </p:xfrm>
        <a:graphic>
          <a:graphicData uri="http://schemas.openxmlformats.org/drawingml/2006/table">
            <a:tbl>
              <a:tblPr/>
              <a:tblGrid>
                <a:gridCol w="1846549"/>
                <a:gridCol w="835343"/>
                <a:gridCol w="899600"/>
                <a:gridCol w="771085"/>
                <a:gridCol w="771085"/>
                <a:gridCol w="877619"/>
                <a:gridCol w="877619"/>
                <a:gridCol w="877619"/>
              </a:tblGrid>
              <a:tr h="1310426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400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Years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2010</a:t>
                      </a:r>
                      <a:endParaRPr lang="en-US" sz="2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2011</a:t>
                      </a:r>
                      <a:endParaRPr lang="en-US" sz="2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kern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45719" marB="4571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2013</a:t>
                      </a:r>
                      <a:endParaRPr lang="en-US" sz="2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kern="14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177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4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177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000" b="1" kern="140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4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2000" b="1" kern="14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</a:tr>
              <a:tr h="1928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+mn-cs"/>
                        </a:rPr>
                        <a:t>T</a:t>
                      </a:r>
                      <a:r>
                        <a:rPr lang="en-US" sz="2400" kern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otal Fatalities All Construction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774</a:t>
                      </a: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738</a:t>
                      </a: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806</a:t>
                      </a: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828</a:t>
                      </a: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</a:t>
                      </a:r>
                      <a:endParaRPr lang="en-US" sz="24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937</a:t>
                      </a:r>
                      <a:endParaRPr lang="en-US" sz="24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991</a:t>
                      </a:r>
                      <a:endParaRPr lang="en-US" sz="24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157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Fatality Rates All Construction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9.8</a:t>
                      </a: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9.9</a:t>
                      </a: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9.7</a:t>
                      </a:r>
                      <a:endParaRPr lang="en-US" sz="1100" b="1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en-US" sz="24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en-US" sz="24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en-US" sz="2400" b="1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18" name="Control 2"/>
          <p:cNvSpPr>
            <a:spLocks noChangeArrowheads="1" noChangeShapeType="1"/>
          </p:cNvSpPr>
          <p:nvPr/>
        </p:nvSpPr>
        <p:spPr bwMode="auto">
          <a:xfrm>
            <a:off x="1655764" y="4662489"/>
            <a:ext cx="7045325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3119" name="Text Box 47"/>
          <p:cNvSpPr txBox="1">
            <a:spLocks noChangeArrowheads="1"/>
          </p:cNvSpPr>
          <p:nvPr/>
        </p:nvSpPr>
        <p:spPr bwMode="auto">
          <a:xfrm>
            <a:off x="533401" y="5615872"/>
            <a:ext cx="2681785" cy="2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6016823"/>
            <a:ext cx="4800600" cy="30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Source of fatality data: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1220976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6600"/>
                </a:solidFill>
              </a:rPr>
              <a:t>OSHA Top 10 Most Cited Violations</a:t>
            </a:r>
            <a:endParaRPr lang="en-US" sz="3600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1.  Fall Protection</a:t>
            </a:r>
          </a:p>
          <a:p>
            <a:pPr marL="0" indent="0">
              <a:buNone/>
            </a:pPr>
            <a:r>
              <a:rPr lang="en-US" sz="2400" dirty="0" smtClean="0"/>
              <a:t>2.  Hazard Communication</a:t>
            </a:r>
          </a:p>
          <a:p>
            <a:pPr marL="0" indent="0">
              <a:buNone/>
            </a:pPr>
            <a:r>
              <a:rPr lang="en-US" sz="2400" dirty="0" smtClean="0"/>
              <a:t>3.  Scaffolding</a:t>
            </a:r>
          </a:p>
          <a:p>
            <a:pPr marL="0" indent="0">
              <a:buNone/>
            </a:pPr>
            <a:r>
              <a:rPr lang="en-US" sz="2400" dirty="0" smtClean="0"/>
              <a:t>4.  Lockout/</a:t>
            </a:r>
            <a:r>
              <a:rPr lang="en-US" sz="2400" dirty="0" err="1" smtClean="0"/>
              <a:t>Tagout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5.  Respiratory Protection</a:t>
            </a:r>
          </a:p>
          <a:p>
            <a:pPr marL="0" indent="0">
              <a:buNone/>
            </a:pPr>
            <a:r>
              <a:rPr lang="en-US" sz="2400" dirty="0" smtClean="0"/>
              <a:t>6.  Ladders</a:t>
            </a:r>
          </a:p>
          <a:p>
            <a:pPr marL="0" indent="0">
              <a:buNone/>
            </a:pPr>
            <a:r>
              <a:rPr lang="en-US" sz="2400" dirty="0" smtClean="0"/>
              <a:t>7.  Machine Guarding</a:t>
            </a:r>
          </a:p>
          <a:p>
            <a:pPr marL="0" indent="0">
              <a:buNone/>
            </a:pPr>
            <a:r>
              <a:rPr lang="en-US" sz="2400" dirty="0" smtClean="0"/>
              <a:t>8.  Powered Industrial Truck</a:t>
            </a:r>
          </a:p>
          <a:p>
            <a:pPr marL="0" indent="0">
              <a:buNone/>
            </a:pPr>
            <a:r>
              <a:rPr lang="en-US" sz="2400" dirty="0" smtClean="0"/>
              <a:t>9.  Electrical –Wiring. </a:t>
            </a:r>
          </a:p>
          <a:p>
            <a:pPr marL="0" indent="0">
              <a:buNone/>
            </a:pPr>
            <a:r>
              <a:rPr lang="en-US" sz="2400" dirty="0" smtClean="0"/>
              <a:t>10.Fall Protection Training</a:t>
            </a:r>
          </a:p>
          <a:p>
            <a:pPr marL="0" indent="0">
              <a:buNone/>
            </a:pPr>
            <a:r>
              <a:rPr lang="en-US" sz="2000" dirty="0" smtClean="0"/>
              <a:t>Note: All Industries</a:t>
            </a:r>
          </a:p>
          <a:p>
            <a:pPr marL="0" indent="0">
              <a:buNone/>
            </a:pPr>
            <a:r>
              <a:rPr lang="en-US" sz="2000" i="1" dirty="0"/>
              <a:t>as of Sept. 30, </a:t>
            </a:r>
            <a:r>
              <a:rPr lang="en-US" sz="2000" i="1" dirty="0" smtClean="0"/>
              <a:t>2017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4286" r="2510" b="17948"/>
          <a:stretch/>
        </p:blipFill>
        <p:spPr>
          <a:xfrm>
            <a:off x="4495800" y="2286000"/>
            <a:ext cx="415187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40934</TotalTime>
  <Words>1266</Words>
  <Application>Microsoft Office PowerPoint</Application>
  <PresentationFormat>On-screen Show (4:3)</PresentationFormat>
  <Paragraphs>302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OSHA UPDATE Safety Executives of New York PDC March 20, 2018</vt:lpstr>
      <vt:lpstr>   Agenda</vt:lpstr>
      <vt:lpstr>The Construction Industry</vt:lpstr>
      <vt:lpstr>Fatal falls to lower level by height of fall, 2016</vt:lpstr>
      <vt:lpstr>PowerPoint Presentation</vt:lpstr>
      <vt:lpstr>PowerPoint Presentation</vt:lpstr>
      <vt:lpstr>Trenching Injuries &amp; Deaths</vt:lpstr>
      <vt:lpstr>Construction Industry Fatalities</vt:lpstr>
      <vt:lpstr>OSHA Top 10 Most Cited Violations</vt:lpstr>
      <vt:lpstr>PowerPoint Presentation</vt:lpstr>
      <vt:lpstr>Regulatory Activities</vt:lpstr>
      <vt:lpstr>Regulatory Activities</vt:lpstr>
      <vt:lpstr>PowerPoint Presentation</vt:lpstr>
      <vt:lpstr>Crystalline Silica in Construction</vt:lpstr>
      <vt:lpstr>Construction – Specified Exposure Control Methods</vt:lpstr>
      <vt:lpstr>Example of a Table 1 Entry</vt:lpstr>
      <vt:lpstr>Example of a Table 1 Entry</vt:lpstr>
      <vt:lpstr>Guidance and Outreach </vt:lpstr>
      <vt:lpstr>Construction Guidance</vt:lpstr>
      <vt:lpstr>Mono rail Hoist Enforcement Policy</vt:lpstr>
      <vt:lpstr> Examples of Monorail Hoists </vt:lpstr>
      <vt:lpstr>Subpart D - Walking Working Surfaces and Fall Protection Standards - GI</vt:lpstr>
      <vt:lpstr>Employee Involvement 1904.35 </vt:lpstr>
      <vt:lpstr>Electronic Reporting of Injury and Illnesses -1904.41</vt:lpstr>
      <vt:lpstr>Beryllium Standard</vt:lpstr>
      <vt:lpstr>PowerPoint Presentation</vt:lpstr>
      <vt:lpstr>2018 National Fall Safety Stand-Downs to be held May 7-11, 2018 </vt:lpstr>
      <vt:lpstr>PowerPoint Presentation</vt:lpstr>
      <vt:lpstr>Resources</vt:lpstr>
      <vt:lpstr>Questions?</vt:lpstr>
    </vt:vector>
  </TitlesOfParts>
  <Company>OSHA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Classic Template - White</dc:title>
  <dc:creator>Office of Communications</dc:creator>
  <cp:lastModifiedBy>Simpson, Warren - OSHA</cp:lastModifiedBy>
  <cp:revision>1084</cp:revision>
  <cp:lastPrinted>2018-03-19T14:21:30Z</cp:lastPrinted>
  <dcterms:created xsi:type="dcterms:W3CDTF">2006-10-02T15:43:52Z</dcterms:created>
  <dcterms:modified xsi:type="dcterms:W3CDTF">2018-03-20T01:31:44Z</dcterms:modified>
</cp:coreProperties>
</file>